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273" r:id="rId2"/>
    <p:sldId id="275" r:id="rId3"/>
    <p:sldId id="257" r:id="rId4"/>
    <p:sldId id="274" r:id="rId5"/>
    <p:sldId id="265" r:id="rId6"/>
    <p:sldId id="258" r:id="rId7"/>
    <p:sldId id="259" r:id="rId8"/>
    <p:sldId id="276" r:id="rId9"/>
    <p:sldId id="278" r:id="rId10"/>
    <p:sldId id="336" r:id="rId11"/>
    <p:sldId id="335" r:id="rId12"/>
    <p:sldId id="337" r:id="rId13"/>
    <p:sldId id="338" r:id="rId14"/>
    <p:sldId id="339" r:id="rId15"/>
    <p:sldId id="340" r:id="rId16"/>
    <p:sldId id="260" r:id="rId17"/>
    <p:sldId id="341" r:id="rId18"/>
    <p:sldId id="342" r:id="rId19"/>
    <p:sldId id="261" r:id="rId20"/>
    <p:sldId id="284" r:id="rId21"/>
    <p:sldId id="285" r:id="rId22"/>
    <p:sldId id="283" r:id="rId23"/>
    <p:sldId id="286" r:id="rId24"/>
    <p:sldId id="262" r:id="rId25"/>
    <p:sldId id="288" r:id="rId26"/>
    <p:sldId id="343" r:id="rId27"/>
    <p:sldId id="291" r:id="rId28"/>
    <p:sldId id="292" r:id="rId29"/>
    <p:sldId id="303" r:id="rId30"/>
    <p:sldId id="293" r:id="rId31"/>
    <p:sldId id="295" r:id="rId32"/>
    <p:sldId id="287" r:id="rId33"/>
    <p:sldId id="296" r:id="rId34"/>
    <p:sldId id="297" r:id="rId35"/>
    <p:sldId id="298" r:id="rId36"/>
    <p:sldId id="294" r:id="rId37"/>
    <p:sldId id="299" r:id="rId38"/>
    <p:sldId id="300" r:id="rId39"/>
    <p:sldId id="301" r:id="rId40"/>
    <p:sldId id="263" r:id="rId41"/>
    <p:sldId id="302" r:id="rId42"/>
    <p:sldId id="304" r:id="rId43"/>
    <p:sldId id="264" r:id="rId44"/>
    <p:sldId id="305" r:id="rId45"/>
    <p:sldId id="307" r:id="rId46"/>
    <p:sldId id="308" r:id="rId47"/>
    <p:sldId id="266" r:id="rId48"/>
    <p:sldId id="309" r:id="rId49"/>
    <p:sldId id="310" r:id="rId50"/>
    <p:sldId id="267" r:id="rId51"/>
    <p:sldId id="311" r:id="rId52"/>
    <p:sldId id="268" r:id="rId53"/>
    <p:sldId id="270" r:id="rId54"/>
    <p:sldId id="312" r:id="rId55"/>
    <p:sldId id="313" r:id="rId56"/>
    <p:sldId id="314" r:id="rId57"/>
    <p:sldId id="315" r:id="rId58"/>
    <p:sldId id="271" r:id="rId59"/>
    <p:sldId id="316" r:id="rId60"/>
    <p:sldId id="317" r:id="rId61"/>
    <p:sldId id="318" r:id="rId62"/>
    <p:sldId id="319" r:id="rId63"/>
    <p:sldId id="320" r:id="rId64"/>
    <p:sldId id="321" r:id="rId65"/>
    <p:sldId id="322" r:id="rId66"/>
    <p:sldId id="323" r:id="rId67"/>
    <p:sldId id="324" r:id="rId68"/>
    <p:sldId id="327" r:id="rId69"/>
    <p:sldId id="325" r:id="rId70"/>
    <p:sldId id="328" r:id="rId71"/>
    <p:sldId id="326" r:id="rId72"/>
    <p:sldId id="329" r:id="rId73"/>
    <p:sldId id="330" r:id="rId74"/>
    <p:sldId id="332" r:id="rId75"/>
    <p:sldId id="333" r:id="rId76"/>
    <p:sldId id="334"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6503"/>
  </p:normalViewPr>
  <p:slideViewPr>
    <p:cSldViewPr snapToGrid="0">
      <p:cViewPr varScale="1">
        <p:scale>
          <a:sx n="77" d="100"/>
          <a:sy n="77" d="100"/>
        </p:scale>
        <p:origin x="18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C5CB6-2E1E-D141-ABD9-21C20A04EE32}" type="datetimeFigureOut">
              <a:rPr lang="en-US" smtClean="0"/>
              <a:t>4/17/25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60EEE6-F73D-2447-8FE1-1525C53431C0}" type="slidenum">
              <a:rPr lang="en-US" smtClean="0"/>
              <a:t>‹#›</a:t>
            </a:fld>
            <a:endParaRPr lang="en-US"/>
          </a:p>
        </p:txBody>
      </p:sp>
    </p:spTree>
    <p:extLst>
      <p:ext uri="{BB962C8B-B14F-4D97-AF65-F5344CB8AC3E}">
        <p14:creationId xmlns:p14="http://schemas.microsoft.com/office/powerpoint/2010/main" val="3675226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680"/>
              </a:lnSpc>
            </a:pPr>
            <a:r>
              <a:rPr lang="en-CA" b="0" i="0" dirty="0">
                <a:solidFill>
                  <a:srgbClr val="242424"/>
                </a:solidFill>
                <a:effectLst/>
                <a:latin typeface="Public Sans"/>
              </a:rPr>
              <a:t>Mi’kmaq: </a:t>
            </a:r>
            <a:r>
              <a:rPr lang="en-CA" b="0" i="1" dirty="0">
                <a:solidFill>
                  <a:srgbClr val="242424"/>
                </a:solidFill>
                <a:effectLst/>
                <a:latin typeface="Public Sans"/>
              </a:rPr>
              <a:t>MEEG EM ACH</a:t>
            </a:r>
            <a:endParaRPr lang="en-CA" b="0" i="0" dirty="0">
              <a:solidFill>
                <a:srgbClr val="242424"/>
              </a:solidFill>
              <a:effectLst/>
              <a:latin typeface="Public Sans"/>
            </a:endParaRPr>
          </a:p>
          <a:p>
            <a:pPr algn="l">
              <a:lnSpc>
                <a:spcPts val="1680"/>
              </a:lnSpc>
            </a:pPr>
            <a:r>
              <a:rPr lang="en-CA" b="0" i="0" dirty="0" err="1">
                <a:solidFill>
                  <a:srgbClr val="242424"/>
                </a:solidFill>
                <a:effectLst/>
                <a:latin typeface="Public Sans"/>
              </a:rPr>
              <a:t>Wolastoqoey</a:t>
            </a:r>
            <a:r>
              <a:rPr lang="en-CA" b="0" i="0" dirty="0">
                <a:solidFill>
                  <a:srgbClr val="242424"/>
                </a:solidFill>
                <a:effectLst/>
                <a:latin typeface="Public Sans"/>
              </a:rPr>
              <a:t>: </a:t>
            </a:r>
            <a:r>
              <a:rPr lang="en-CA" b="0" i="1" dirty="0">
                <a:solidFill>
                  <a:srgbClr val="242424"/>
                </a:solidFill>
                <a:effectLst/>
                <a:latin typeface="Public Sans"/>
              </a:rPr>
              <a:t>WOO LUSS TOOK OH WAY</a:t>
            </a:r>
            <a:endParaRPr lang="en-CA" b="0" i="0" dirty="0">
              <a:solidFill>
                <a:srgbClr val="242424"/>
              </a:solidFill>
              <a:effectLst/>
              <a:latin typeface="Public Sans"/>
            </a:endParaRPr>
          </a:p>
          <a:p>
            <a:pPr algn="l">
              <a:lnSpc>
                <a:spcPts val="1680"/>
              </a:lnSpc>
            </a:pPr>
            <a:r>
              <a:rPr lang="en-CA" b="0" i="0" dirty="0" err="1">
                <a:solidFill>
                  <a:srgbClr val="242424"/>
                </a:solidFill>
                <a:effectLst/>
                <a:latin typeface="Public Sans"/>
              </a:rPr>
              <a:t>Peskotomuhkati</a:t>
            </a:r>
            <a:r>
              <a:rPr lang="en-CA" b="0" i="0" dirty="0">
                <a:solidFill>
                  <a:srgbClr val="242424"/>
                </a:solidFill>
                <a:effectLst/>
                <a:latin typeface="Public Sans"/>
              </a:rPr>
              <a:t>: </a:t>
            </a:r>
            <a:r>
              <a:rPr lang="en-CA" b="0" i="1" dirty="0">
                <a:solidFill>
                  <a:srgbClr val="242424"/>
                </a:solidFill>
                <a:effectLst/>
                <a:latin typeface="Public Sans"/>
              </a:rPr>
              <a:t>BESS GO DUE MO GUDD EE</a:t>
            </a:r>
            <a:endParaRPr lang="en-CA" b="0" i="0" dirty="0">
              <a:solidFill>
                <a:srgbClr val="242424"/>
              </a:solidFill>
              <a:effectLst/>
              <a:latin typeface="Public Sans"/>
            </a:endParaRPr>
          </a:p>
          <a:p>
            <a:endParaRPr lang="en-US" dirty="0"/>
          </a:p>
        </p:txBody>
      </p:sp>
      <p:sp>
        <p:nvSpPr>
          <p:cNvPr id="4" name="Slide Number Placeholder 3"/>
          <p:cNvSpPr>
            <a:spLocks noGrp="1"/>
          </p:cNvSpPr>
          <p:nvPr>
            <p:ph type="sldNum" sz="quarter" idx="5"/>
          </p:nvPr>
        </p:nvSpPr>
        <p:spPr/>
        <p:txBody>
          <a:bodyPr/>
          <a:lstStyle/>
          <a:p>
            <a:fld id="{A360EEE6-F73D-2447-8FE1-1525C53431C0}" type="slidenum">
              <a:rPr lang="en-US" smtClean="0"/>
              <a:t>2</a:t>
            </a:fld>
            <a:endParaRPr lang="en-US"/>
          </a:p>
        </p:txBody>
      </p:sp>
    </p:spTree>
    <p:extLst>
      <p:ext uri="{BB962C8B-B14F-4D97-AF65-F5344CB8AC3E}">
        <p14:creationId xmlns:p14="http://schemas.microsoft.com/office/powerpoint/2010/main" val="3715127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47DB9-BBA2-E0C2-7C4E-550C59A185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D8F082-6FDE-8C82-83EF-DBC945FD84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F9B4B7-2716-0D34-835E-233FBC70F3D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Phone analogy for DRI. Phone represents a tool which helps keep contacts organized, easy to access and use. </a:t>
            </a:r>
          </a:p>
          <a:p>
            <a:pPr marL="171450" indent="-171450">
              <a:buFontTx/>
              <a:buChar char="-"/>
            </a:pPr>
            <a:r>
              <a:rPr lang="en-US" dirty="0"/>
              <a:t>DM: In phone analogy, this is the actual storage and organization of contact info. The contacts app makes it easy to find and access our contact information.</a:t>
            </a:r>
          </a:p>
          <a:p>
            <a:pPr marL="171450" indent="-171450">
              <a:buFontTx/>
              <a:buChar char="-"/>
            </a:pPr>
            <a:r>
              <a:rPr lang="en-US" dirty="0"/>
              <a:t>RS: The phone software or operating system, which lets us use the data to make phone calls, send text messages etc.</a:t>
            </a:r>
          </a:p>
          <a:p>
            <a:pPr marL="171450" indent="-171450">
              <a:buFontTx/>
              <a:buChar char="-"/>
            </a:pPr>
            <a:r>
              <a:rPr lang="en-US" dirty="0"/>
              <a:t>ARC: The physical hardware that makes it possible for us to use our phones.</a:t>
            </a:r>
          </a:p>
          <a:p>
            <a:endParaRPr lang="en-US" dirty="0"/>
          </a:p>
        </p:txBody>
      </p:sp>
      <p:sp>
        <p:nvSpPr>
          <p:cNvPr id="4" name="Slide Number Placeholder 3">
            <a:extLst>
              <a:ext uri="{FF2B5EF4-FFF2-40B4-BE49-F238E27FC236}">
                <a16:creationId xmlns:a16="http://schemas.microsoft.com/office/drawing/2014/main" id="{D8F8890F-BD7A-9D76-8E7E-04115DA8DA24}"/>
              </a:ext>
            </a:extLst>
          </p:cNvPr>
          <p:cNvSpPr>
            <a:spLocks noGrp="1"/>
          </p:cNvSpPr>
          <p:nvPr>
            <p:ph type="sldNum" sz="quarter" idx="5"/>
          </p:nvPr>
        </p:nvSpPr>
        <p:spPr/>
        <p:txBody>
          <a:bodyPr/>
          <a:lstStyle/>
          <a:p>
            <a:fld id="{A360EEE6-F73D-2447-8FE1-1525C53431C0}" type="slidenum">
              <a:rPr lang="en-US" smtClean="0"/>
              <a:t>13</a:t>
            </a:fld>
            <a:endParaRPr lang="en-US"/>
          </a:p>
        </p:txBody>
      </p:sp>
    </p:spTree>
    <p:extLst>
      <p:ext uri="{BB962C8B-B14F-4D97-AF65-F5344CB8AC3E}">
        <p14:creationId xmlns:p14="http://schemas.microsoft.com/office/powerpoint/2010/main" val="1433207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D79E9-052E-3883-DEFB-CB2CE268EF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CD1326-6A8B-1570-48C4-CBB2EE209E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9A53AD-348F-2D2C-8791-B41EF6261D7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Phone analogy for DRI. Phone represents a tool which helps keep contacts organized, easy to access and use. </a:t>
            </a:r>
          </a:p>
          <a:p>
            <a:pPr marL="171450" indent="-171450">
              <a:buFontTx/>
              <a:buChar char="-"/>
            </a:pPr>
            <a:r>
              <a:rPr lang="en-US" dirty="0"/>
              <a:t>DM: In phone analogy, this is the actual storage and organization of contact info. The contacts app makes it easy to find and access our contact information.</a:t>
            </a:r>
          </a:p>
          <a:p>
            <a:pPr marL="171450" indent="-171450">
              <a:buFontTx/>
              <a:buChar char="-"/>
            </a:pPr>
            <a:r>
              <a:rPr lang="en-US" dirty="0"/>
              <a:t>RS: The phone software or operating system, which lets us use the data to make phone calls, send text messages etc.</a:t>
            </a:r>
          </a:p>
          <a:p>
            <a:pPr marL="171450" indent="-171450">
              <a:buFontTx/>
              <a:buChar char="-"/>
            </a:pPr>
            <a:r>
              <a:rPr lang="en-US" dirty="0"/>
              <a:t>ARC: The physical hardware that makes it possible for us to use our phones.</a:t>
            </a:r>
          </a:p>
          <a:p>
            <a:endParaRPr lang="en-US" dirty="0"/>
          </a:p>
        </p:txBody>
      </p:sp>
      <p:sp>
        <p:nvSpPr>
          <p:cNvPr id="4" name="Slide Number Placeholder 3">
            <a:extLst>
              <a:ext uri="{FF2B5EF4-FFF2-40B4-BE49-F238E27FC236}">
                <a16:creationId xmlns:a16="http://schemas.microsoft.com/office/drawing/2014/main" id="{E463CA43-6F55-5390-D3FD-DF6FEE687B3E}"/>
              </a:ext>
            </a:extLst>
          </p:cNvPr>
          <p:cNvSpPr>
            <a:spLocks noGrp="1"/>
          </p:cNvSpPr>
          <p:nvPr>
            <p:ph type="sldNum" sz="quarter" idx="5"/>
          </p:nvPr>
        </p:nvSpPr>
        <p:spPr/>
        <p:txBody>
          <a:bodyPr/>
          <a:lstStyle/>
          <a:p>
            <a:fld id="{A360EEE6-F73D-2447-8FE1-1525C53431C0}" type="slidenum">
              <a:rPr lang="en-US" smtClean="0"/>
              <a:t>14</a:t>
            </a:fld>
            <a:endParaRPr lang="en-US"/>
          </a:p>
        </p:txBody>
      </p:sp>
    </p:spTree>
    <p:extLst>
      <p:ext uri="{BB962C8B-B14F-4D97-AF65-F5344CB8AC3E}">
        <p14:creationId xmlns:p14="http://schemas.microsoft.com/office/powerpoint/2010/main" val="1577490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A2151-8C33-CEBA-312E-F4F7A08D49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5C2F34-9B34-C13B-3DA6-51535D27C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7980A9-406C-4BF0-DBB3-B61DEF796E9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Phone analogy for DRI. Phone represents a tool which helps keep contacts organized, easy to access and use. </a:t>
            </a:r>
          </a:p>
          <a:p>
            <a:pPr marL="171450" indent="-171450">
              <a:buFontTx/>
              <a:buChar char="-"/>
            </a:pPr>
            <a:r>
              <a:rPr lang="en-US" dirty="0"/>
              <a:t>DM: In phone analogy, this is the actual storage and organization of contact info. The contacts app makes it easy to find and access our contact information.</a:t>
            </a:r>
          </a:p>
          <a:p>
            <a:pPr marL="171450" indent="-171450">
              <a:buFontTx/>
              <a:buChar char="-"/>
            </a:pPr>
            <a:r>
              <a:rPr lang="en-US" dirty="0"/>
              <a:t>RS: The phone software or operating system, which lets us use the data to make phone calls, send text messages etc.</a:t>
            </a:r>
          </a:p>
          <a:p>
            <a:pPr marL="171450" indent="-171450">
              <a:buFontTx/>
              <a:buChar char="-"/>
            </a:pPr>
            <a:r>
              <a:rPr lang="en-US" dirty="0"/>
              <a:t>ARC: The physical hardware that makes it possible for us to use our phones.</a:t>
            </a:r>
          </a:p>
        </p:txBody>
      </p:sp>
      <p:sp>
        <p:nvSpPr>
          <p:cNvPr id="4" name="Slide Number Placeholder 3">
            <a:extLst>
              <a:ext uri="{FF2B5EF4-FFF2-40B4-BE49-F238E27FC236}">
                <a16:creationId xmlns:a16="http://schemas.microsoft.com/office/drawing/2014/main" id="{98A17F80-441E-28B5-EC0B-46EDD1C4920F}"/>
              </a:ext>
            </a:extLst>
          </p:cNvPr>
          <p:cNvSpPr>
            <a:spLocks noGrp="1"/>
          </p:cNvSpPr>
          <p:nvPr>
            <p:ph type="sldNum" sz="quarter" idx="5"/>
          </p:nvPr>
        </p:nvSpPr>
        <p:spPr/>
        <p:txBody>
          <a:bodyPr/>
          <a:lstStyle/>
          <a:p>
            <a:fld id="{A360EEE6-F73D-2447-8FE1-1525C53431C0}" type="slidenum">
              <a:rPr lang="en-US" smtClean="0"/>
              <a:t>15</a:t>
            </a:fld>
            <a:endParaRPr lang="en-US"/>
          </a:p>
        </p:txBody>
      </p:sp>
    </p:spTree>
    <p:extLst>
      <p:ext uri="{BB962C8B-B14F-4D97-AF65-F5344CB8AC3E}">
        <p14:creationId xmlns:p14="http://schemas.microsoft.com/office/powerpoint/2010/main" val="2122916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the difference between regular computing and advanced research computing?</a:t>
            </a:r>
          </a:p>
          <a:p>
            <a:endParaRPr lang="en-US" dirty="0"/>
          </a:p>
        </p:txBody>
      </p:sp>
      <p:sp>
        <p:nvSpPr>
          <p:cNvPr id="4" name="Slide Number Placeholder 3"/>
          <p:cNvSpPr>
            <a:spLocks noGrp="1"/>
          </p:cNvSpPr>
          <p:nvPr>
            <p:ph type="sldNum" sz="quarter" idx="5"/>
          </p:nvPr>
        </p:nvSpPr>
        <p:spPr/>
        <p:txBody>
          <a:bodyPr/>
          <a:lstStyle/>
          <a:p>
            <a:fld id="{A360EEE6-F73D-2447-8FE1-1525C53431C0}" type="slidenum">
              <a:rPr lang="en-US" smtClean="0"/>
              <a:t>16</a:t>
            </a:fld>
            <a:endParaRPr lang="en-US"/>
          </a:p>
        </p:txBody>
      </p:sp>
    </p:spTree>
    <p:extLst>
      <p:ext uri="{BB962C8B-B14F-4D97-AF65-F5344CB8AC3E}">
        <p14:creationId xmlns:p14="http://schemas.microsoft.com/office/powerpoint/2010/main" val="3700080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CADCF-7A0F-2CAF-AA87-8D311B05B7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AB8F7A-3FEB-9B58-D827-10F0F42D13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9C14E3-5294-A9E8-C2F6-EA2DDDF69E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the difference between regular computing and advanced research computing?</a:t>
            </a:r>
          </a:p>
          <a:p>
            <a:endParaRPr lang="en-US" dirty="0"/>
          </a:p>
        </p:txBody>
      </p:sp>
      <p:sp>
        <p:nvSpPr>
          <p:cNvPr id="4" name="Slide Number Placeholder 3">
            <a:extLst>
              <a:ext uri="{FF2B5EF4-FFF2-40B4-BE49-F238E27FC236}">
                <a16:creationId xmlns:a16="http://schemas.microsoft.com/office/drawing/2014/main" id="{749A3C71-F0B4-DB82-E431-54C2EEB2AE10}"/>
              </a:ext>
            </a:extLst>
          </p:cNvPr>
          <p:cNvSpPr>
            <a:spLocks noGrp="1"/>
          </p:cNvSpPr>
          <p:nvPr>
            <p:ph type="sldNum" sz="quarter" idx="5"/>
          </p:nvPr>
        </p:nvSpPr>
        <p:spPr/>
        <p:txBody>
          <a:bodyPr/>
          <a:lstStyle/>
          <a:p>
            <a:fld id="{A360EEE6-F73D-2447-8FE1-1525C53431C0}" type="slidenum">
              <a:rPr lang="en-US" smtClean="0"/>
              <a:t>17</a:t>
            </a:fld>
            <a:endParaRPr lang="en-US"/>
          </a:p>
        </p:txBody>
      </p:sp>
    </p:spTree>
    <p:extLst>
      <p:ext uri="{BB962C8B-B14F-4D97-AF65-F5344CB8AC3E}">
        <p14:creationId xmlns:p14="http://schemas.microsoft.com/office/powerpoint/2010/main" val="1654938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2FAF0-CF50-16F4-8326-856CE3DB02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6841C7-C9C3-0E5E-9D87-9A8EEB70C1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5D107A-2EC9-85BA-AD9C-DC54AEBC92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the difference between regular computing and advanced research computing?</a:t>
            </a:r>
          </a:p>
          <a:p>
            <a:endParaRPr lang="en-US" dirty="0"/>
          </a:p>
        </p:txBody>
      </p:sp>
      <p:sp>
        <p:nvSpPr>
          <p:cNvPr id="4" name="Slide Number Placeholder 3">
            <a:extLst>
              <a:ext uri="{FF2B5EF4-FFF2-40B4-BE49-F238E27FC236}">
                <a16:creationId xmlns:a16="http://schemas.microsoft.com/office/drawing/2014/main" id="{AFA8549E-217F-4BD9-6774-5F2025ED7241}"/>
              </a:ext>
            </a:extLst>
          </p:cNvPr>
          <p:cNvSpPr>
            <a:spLocks noGrp="1"/>
          </p:cNvSpPr>
          <p:nvPr>
            <p:ph type="sldNum" sz="quarter" idx="5"/>
          </p:nvPr>
        </p:nvSpPr>
        <p:spPr/>
        <p:txBody>
          <a:bodyPr/>
          <a:lstStyle/>
          <a:p>
            <a:fld id="{A360EEE6-F73D-2447-8FE1-1525C53431C0}" type="slidenum">
              <a:rPr lang="en-US" smtClean="0"/>
              <a:t>18</a:t>
            </a:fld>
            <a:endParaRPr lang="en-US"/>
          </a:p>
        </p:txBody>
      </p:sp>
    </p:spTree>
    <p:extLst>
      <p:ext uri="{BB962C8B-B14F-4D97-AF65-F5344CB8AC3E}">
        <p14:creationId xmlns:p14="http://schemas.microsoft.com/office/powerpoint/2010/main" val="1554334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0EEE6-F73D-2447-8FE1-1525C53431C0}" type="slidenum">
              <a:rPr lang="en-US" smtClean="0"/>
              <a:t>19</a:t>
            </a:fld>
            <a:endParaRPr lang="en-US"/>
          </a:p>
        </p:txBody>
      </p:sp>
    </p:spTree>
    <p:extLst>
      <p:ext uri="{BB962C8B-B14F-4D97-AF65-F5344CB8AC3E}">
        <p14:creationId xmlns:p14="http://schemas.microsoft.com/office/powerpoint/2010/main" val="1293984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860A0-26CB-5F10-1259-E1FA923B8C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0758D0-4EC5-C789-BD68-B90D8C503B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587A22-EB77-8289-D179-747DAF4060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97DABF-1414-3E1D-9774-2D24E9EB4807}"/>
              </a:ext>
            </a:extLst>
          </p:cNvPr>
          <p:cNvSpPr>
            <a:spLocks noGrp="1"/>
          </p:cNvSpPr>
          <p:nvPr>
            <p:ph type="sldNum" sz="quarter" idx="5"/>
          </p:nvPr>
        </p:nvSpPr>
        <p:spPr/>
        <p:txBody>
          <a:bodyPr/>
          <a:lstStyle/>
          <a:p>
            <a:fld id="{A360EEE6-F73D-2447-8FE1-1525C53431C0}" type="slidenum">
              <a:rPr lang="en-US" smtClean="0"/>
              <a:t>20</a:t>
            </a:fld>
            <a:endParaRPr lang="en-US"/>
          </a:p>
        </p:txBody>
      </p:sp>
    </p:spTree>
    <p:extLst>
      <p:ext uri="{BB962C8B-B14F-4D97-AF65-F5344CB8AC3E}">
        <p14:creationId xmlns:p14="http://schemas.microsoft.com/office/powerpoint/2010/main" val="540195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4150A-1D69-88FD-B58C-9631EA8949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B4EE1E-7945-0D4E-44A5-54B49C28FE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14A357-9732-AA4E-6AB6-1AABC25A4D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2BB778-6905-ABDE-F7F7-DA751B5A1248}"/>
              </a:ext>
            </a:extLst>
          </p:cNvPr>
          <p:cNvSpPr>
            <a:spLocks noGrp="1"/>
          </p:cNvSpPr>
          <p:nvPr>
            <p:ph type="sldNum" sz="quarter" idx="5"/>
          </p:nvPr>
        </p:nvSpPr>
        <p:spPr/>
        <p:txBody>
          <a:bodyPr/>
          <a:lstStyle/>
          <a:p>
            <a:fld id="{A360EEE6-F73D-2447-8FE1-1525C53431C0}" type="slidenum">
              <a:rPr lang="en-US" smtClean="0"/>
              <a:t>21</a:t>
            </a:fld>
            <a:endParaRPr lang="en-US"/>
          </a:p>
        </p:txBody>
      </p:sp>
    </p:spTree>
    <p:extLst>
      <p:ext uri="{BB962C8B-B14F-4D97-AF65-F5344CB8AC3E}">
        <p14:creationId xmlns:p14="http://schemas.microsoft.com/office/powerpoint/2010/main" val="971871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AE0F0-E255-75B9-46B2-30D2440D2E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818912-D870-0270-812F-35D52B795D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BFCB58-BC09-7B10-F8F5-7B3A3E82DC82}"/>
              </a:ext>
            </a:extLst>
          </p:cNvPr>
          <p:cNvSpPr>
            <a:spLocks noGrp="1"/>
          </p:cNvSpPr>
          <p:nvPr>
            <p:ph type="body" idx="1"/>
          </p:nvPr>
        </p:nvSpPr>
        <p:spPr/>
        <p:txBody>
          <a:bodyPr/>
          <a:lstStyle/>
          <a:p>
            <a:r>
              <a:rPr lang="en-US" dirty="0"/>
              <a:t>Clusters</a:t>
            </a:r>
          </a:p>
          <a:p>
            <a:r>
              <a:rPr lang="en-US" dirty="0"/>
              <a:t>Takes powerful standalone computer (node)</a:t>
            </a:r>
          </a:p>
          <a:p>
            <a:r>
              <a:rPr lang="en-US" dirty="0"/>
              <a:t>	Each node has multiple cores that can access the same memory</a:t>
            </a:r>
          </a:p>
          <a:p>
            <a:r>
              <a:rPr lang="en-US" dirty="0"/>
              <a:t>Links them together through a network</a:t>
            </a:r>
          </a:p>
          <a:p>
            <a:endParaRPr lang="en-US" dirty="0"/>
          </a:p>
        </p:txBody>
      </p:sp>
      <p:sp>
        <p:nvSpPr>
          <p:cNvPr id="4" name="Slide Number Placeholder 3">
            <a:extLst>
              <a:ext uri="{FF2B5EF4-FFF2-40B4-BE49-F238E27FC236}">
                <a16:creationId xmlns:a16="http://schemas.microsoft.com/office/drawing/2014/main" id="{B03E7FDB-F85B-E09B-9DCF-17C23022198E}"/>
              </a:ext>
            </a:extLst>
          </p:cNvPr>
          <p:cNvSpPr>
            <a:spLocks noGrp="1"/>
          </p:cNvSpPr>
          <p:nvPr>
            <p:ph type="sldNum" sz="quarter" idx="5"/>
          </p:nvPr>
        </p:nvSpPr>
        <p:spPr/>
        <p:txBody>
          <a:bodyPr/>
          <a:lstStyle/>
          <a:p>
            <a:fld id="{A360EEE6-F73D-2447-8FE1-1525C53431C0}" type="slidenum">
              <a:rPr lang="en-US" smtClean="0"/>
              <a:t>22</a:t>
            </a:fld>
            <a:endParaRPr lang="en-US"/>
          </a:p>
        </p:txBody>
      </p:sp>
    </p:spTree>
    <p:extLst>
      <p:ext uri="{BB962C8B-B14F-4D97-AF65-F5344CB8AC3E}">
        <p14:creationId xmlns:p14="http://schemas.microsoft.com/office/powerpoint/2010/main" val="1992014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Turn to the person on your left and tell them what you ate for breakfast today.</a:t>
            </a:r>
          </a:p>
          <a:p>
            <a:r>
              <a:rPr lang="en-US" dirty="0"/>
              <a:t>Turn to the person on your right and tell them what </a:t>
            </a:r>
            <a:r>
              <a:rPr lang="en-US" dirty="0" err="1"/>
              <a:t>colour</a:t>
            </a:r>
            <a:r>
              <a:rPr lang="en-US" dirty="0"/>
              <a:t> socks you’re wearing.</a:t>
            </a:r>
          </a:p>
        </p:txBody>
      </p:sp>
      <p:sp>
        <p:nvSpPr>
          <p:cNvPr id="4" name="Slide Number Placeholder 3"/>
          <p:cNvSpPr>
            <a:spLocks noGrp="1"/>
          </p:cNvSpPr>
          <p:nvPr>
            <p:ph type="sldNum" sz="quarter" idx="5"/>
          </p:nvPr>
        </p:nvSpPr>
        <p:spPr/>
        <p:txBody>
          <a:bodyPr/>
          <a:lstStyle/>
          <a:p>
            <a:fld id="{A360EEE6-F73D-2447-8FE1-1525C53431C0}" type="slidenum">
              <a:rPr lang="en-US" smtClean="0"/>
              <a:t>3</a:t>
            </a:fld>
            <a:endParaRPr lang="en-US"/>
          </a:p>
        </p:txBody>
      </p:sp>
    </p:spTree>
    <p:extLst>
      <p:ext uri="{BB962C8B-B14F-4D97-AF65-F5344CB8AC3E}">
        <p14:creationId xmlns:p14="http://schemas.microsoft.com/office/powerpoint/2010/main" val="1693640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B7EC9-BCA2-10C1-3CFF-0609D1E34F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AD4649-F6C2-2DED-9F28-BCCD87510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644316-256D-6DCF-4E7B-0C056AEAA717}"/>
              </a:ext>
            </a:extLst>
          </p:cNvPr>
          <p:cNvSpPr>
            <a:spLocks noGrp="1"/>
          </p:cNvSpPr>
          <p:nvPr>
            <p:ph type="body" idx="1"/>
          </p:nvPr>
        </p:nvSpPr>
        <p:spPr/>
        <p:txBody>
          <a:bodyPr/>
          <a:lstStyle/>
          <a:p>
            <a:r>
              <a:rPr lang="en-CA" b="0" i="0" dirty="0">
                <a:solidFill>
                  <a:srgbClr val="001D35"/>
                </a:solidFill>
                <a:effectLst/>
                <a:latin typeface="Google Sans"/>
              </a:rPr>
              <a:t>weather forecasting, drug discovery, financial modeling, complex simulations in engineering, genomic research, climate change modeling, designing new materials, rendering high-quality visuals in media and entertainment, analyzing large datasets in scientific research, and optimizing complex systems in manufacturing</a:t>
            </a:r>
            <a:endParaRPr lang="en-US" dirty="0"/>
          </a:p>
        </p:txBody>
      </p:sp>
      <p:sp>
        <p:nvSpPr>
          <p:cNvPr id="4" name="Slide Number Placeholder 3">
            <a:extLst>
              <a:ext uri="{FF2B5EF4-FFF2-40B4-BE49-F238E27FC236}">
                <a16:creationId xmlns:a16="http://schemas.microsoft.com/office/drawing/2014/main" id="{443B26BF-7F98-CAB0-82A6-28BD29AF2B8E}"/>
              </a:ext>
            </a:extLst>
          </p:cNvPr>
          <p:cNvSpPr>
            <a:spLocks noGrp="1"/>
          </p:cNvSpPr>
          <p:nvPr>
            <p:ph type="sldNum" sz="quarter" idx="5"/>
          </p:nvPr>
        </p:nvSpPr>
        <p:spPr/>
        <p:txBody>
          <a:bodyPr/>
          <a:lstStyle/>
          <a:p>
            <a:fld id="{A360EEE6-F73D-2447-8FE1-1525C53431C0}" type="slidenum">
              <a:rPr lang="en-US" smtClean="0"/>
              <a:t>23</a:t>
            </a:fld>
            <a:endParaRPr lang="en-US"/>
          </a:p>
        </p:txBody>
      </p:sp>
    </p:spTree>
    <p:extLst>
      <p:ext uri="{BB962C8B-B14F-4D97-AF65-F5344CB8AC3E}">
        <p14:creationId xmlns:p14="http://schemas.microsoft.com/office/powerpoint/2010/main" val="370959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ESM</a:t>
            </a:r>
          </a:p>
        </p:txBody>
      </p:sp>
      <p:sp>
        <p:nvSpPr>
          <p:cNvPr id="4" name="Slide Number Placeholder 3"/>
          <p:cNvSpPr>
            <a:spLocks noGrp="1"/>
          </p:cNvSpPr>
          <p:nvPr>
            <p:ph type="sldNum" sz="quarter" idx="5"/>
          </p:nvPr>
        </p:nvSpPr>
        <p:spPr/>
        <p:txBody>
          <a:bodyPr/>
          <a:lstStyle/>
          <a:p>
            <a:fld id="{A360EEE6-F73D-2447-8FE1-1525C53431C0}" type="slidenum">
              <a:rPr lang="en-US" smtClean="0"/>
              <a:t>24</a:t>
            </a:fld>
            <a:endParaRPr lang="en-US"/>
          </a:p>
        </p:txBody>
      </p:sp>
    </p:spTree>
    <p:extLst>
      <p:ext uri="{BB962C8B-B14F-4D97-AF65-F5344CB8AC3E}">
        <p14:creationId xmlns:p14="http://schemas.microsoft.com/office/powerpoint/2010/main" val="2098935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CA" sz="1200" dirty="0">
                <a:effectLst/>
                <a:ea typeface="Aptos" panose="020B0004020202020204" pitchFamily="34" charset="0"/>
              </a:rPr>
              <a:t>Explore environmental scenarios</a:t>
            </a:r>
          </a:p>
          <a:p>
            <a:pPr marL="285750" indent="-285750">
              <a:buFont typeface="Arial" panose="020B0604020202020204" pitchFamily="34" charset="0"/>
              <a:buChar char="•"/>
            </a:pPr>
            <a:r>
              <a:rPr lang="en-CA" sz="1200" dirty="0">
                <a:ea typeface="Aptos" panose="020B0004020202020204" pitchFamily="34" charset="0"/>
              </a:rPr>
              <a:t>A</a:t>
            </a:r>
            <a:r>
              <a:rPr lang="en-CA" sz="1200" dirty="0">
                <a:effectLst/>
                <a:ea typeface="Aptos" panose="020B0004020202020204" pitchFamily="34" charset="0"/>
              </a:rPr>
              <a:t>ssess ecosystem vulnerabilities</a:t>
            </a:r>
          </a:p>
          <a:p>
            <a:pPr marL="285750" indent="-285750">
              <a:buFont typeface="Arial" panose="020B0604020202020204" pitchFamily="34" charset="0"/>
              <a:buChar char="•"/>
            </a:pPr>
            <a:r>
              <a:rPr lang="en-CA" sz="1200" dirty="0">
                <a:ea typeface="Aptos" panose="020B0004020202020204" pitchFamily="34" charset="0"/>
              </a:rPr>
              <a:t>S</a:t>
            </a:r>
            <a:r>
              <a:rPr lang="en-CA" sz="1200" dirty="0">
                <a:effectLst/>
                <a:ea typeface="Aptos" panose="020B0004020202020204" pitchFamily="34" charset="0"/>
              </a:rPr>
              <a:t>upport informed decision-making for climate mitigation and adaptation</a:t>
            </a:r>
            <a:r>
              <a:rPr lang="en-CA" sz="1200" dirty="0">
                <a:effectLst/>
              </a:rPr>
              <a:t> </a:t>
            </a:r>
            <a:endParaRPr lang="en-US" sz="1200" dirty="0"/>
          </a:p>
          <a:p>
            <a:endParaRPr lang="en-US" dirty="0"/>
          </a:p>
        </p:txBody>
      </p:sp>
      <p:sp>
        <p:nvSpPr>
          <p:cNvPr id="4" name="Slide Number Placeholder 3"/>
          <p:cNvSpPr>
            <a:spLocks noGrp="1"/>
          </p:cNvSpPr>
          <p:nvPr>
            <p:ph type="sldNum" sz="quarter" idx="5"/>
          </p:nvPr>
        </p:nvSpPr>
        <p:spPr/>
        <p:txBody>
          <a:bodyPr/>
          <a:lstStyle/>
          <a:p>
            <a:fld id="{A360EEE6-F73D-2447-8FE1-1525C53431C0}" type="slidenum">
              <a:rPr lang="en-US" smtClean="0"/>
              <a:t>26</a:t>
            </a:fld>
            <a:endParaRPr lang="en-US"/>
          </a:p>
        </p:txBody>
      </p:sp>
    </p:spTree>
    <p:extLst>
      <p:ext uri="{BB962C8B-B14F-4D97-AF65-F5344CB8AC3E}">
        <p14:creationId xmlns:p14="http://schemas.microsoft.com/office/powerpoint/2010/main" val="3442807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TBM</a:t>
            </a:r>
          </a:p>
        </p:txBody>
      </p:sp>
      <p:sp>
        <p:nvSpPr>
          <p:cNvPr id="4" name="Slide Number Placeholder 3"/>
          <p:cNvSpPr>
            <a:spLocks noGrp="1"/>
          </p:cNvSpPr>
          <p:nvPr>
            <p:ph type="sldNum" sz="quarter" idx="5"/>
          </p:nvPr>
        </p:nvSpPr>
        <p:spPr/>
        <p:txBody>
          <a:bodyPr/>
          <a:lstStyle/>
          <a:p>
            <a:fld id="{A360EEE6-F73D-2447-8FE1-1525C53431C0}" type="slidenum">
              <a:rPr lang="en-US" smtClean="0"/>
              <a:t>27</a:t>
            </a:fld>
            <a:endParaRPr lang="en-US"/>
          </a:p>
        </p:txBody>
      </p:sp>
    </p:spTree>
    <p:extLst>
      <p:ext uri="{BB962C8B-B14F-4D97-AF65-F5344CB8AC3E}">
        <p14:creationId xmlns:p14="http://schemas.microsoft.com/office/powerpoint/2010/main" val="4237114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the model needs to run</a:t>
            </a:r>
          </a:p>
        </p:txBody>
      </p:sp>
      <p:sp>
        <p:nvSpPr>
          <p:cNvPr id="4" name="Slide Number Placeholder 3"/>
          <p:cNvSpPr>
            <a:spLocks noGrp="1"/>
          </p:cNvSpPr>
          <p:nvPr>
            <p:ph type="sldNum" sz="quarter" idx="5"/>
          </p:nvPr>
        </p:nvSpPr>
        <p:spPr/>
        <p:txBody>
          <a:bodyPr/>
          <a:lstStyle/>
          <a:p>
            <a:fld id="{A360EEE6-F73D-2447-8FE1-1525C53431C0}" type="slidenum">
              <a:rPr lang="en-US" smtClean="0"/>
              <a:t>29</a:t>
            </a:fld>
            <a:endParaRPr lang="en-US"/>
          </a:p>
        </p:txBody>
      </p:sp>
    </p:spTree>
    <p:extLst>
      <p:ext uri="{BB962C8B-B14F-4D97-AF65-F5344CB8AC3E}">
        <p14:creationId xmlns:p14="http://schemas.microsoft.com/office/powerpoint/2010/main" val="3096742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3F512B-6674-4E4B-818A-82D2EC1D6276}" type="slidenum">
              <a:rPr lang="en-US" smtClean="0"/>
              <a:t>30</a:t>
            </a:fld>
            <a:endParaRPr lang="en-US"/>
          </a:p>
        </p:txBody>
      </p:sp>
    </p:spTree>
    <p:extLst>
      <p:ext uri="{BB962C8B-B14F-4D97-AF65-F5344CB8AC3E}">
        <p14:creationId xmlns:p14="http://schemas.microsoft.com/office/powerpoint/2010/main" val="213416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76DBE-A6D4-5515-C698-4663BC8C2C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75ABBC-1CE8-2E23-2470-8D48ED98D3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8325B4-BE58-7261-5C33-64FAE94076D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how TBM run each mathematical process representation for each grid cell and time step</a:t>
            </a:r>
          </a:p>
          <a:p>
            <a:endParaRPr lang="en-US" dirty="0"/>
          </a:p>
        </p:txBody>
      </p:sp>
      <p:sp>
        <p:nvSpPr>
          <p:cNvPr id="4" name="Slide Number Placeholder 3">
            <a:extLst>
              <a:ext uri="{FF2B5EF4-FFF2-40B4-BE49-F238E27FC236}">
                <a16:creationId xmlns:a16="http://schemas.microsoft.com/office/drawing/2014/main" id="{8ED59AA3-6FCA-078B-4179-0F389E71149E}"/>
              </a:ext>
            </a:extLst>
          </p:cNvPr>
          <p:cNvSpPr>
            <a:spLocks noGrp="1"/>
          </p:cNvSpPr>
          <p:nvPr>
            <p:ph type="sldNum" sz="quarter" idx="5"/>
          </p:nvPr>
        </p:nvSpPr>
        <p:spPr/>
        <p:txBody>
          <a:bodyPr/>
          <a:lstStyle/>
          <a:p>
            <a:fld id="{BE3F512B-6674-4E4B-818A-82D2EC1D6276}" type="slidenum">
              <a:rPr lang="en-US" smtClean="0"/>
              <a:t>31</a:t>
            </a:fld>
            <a:endParaRPr lang="en-US"/>
          </a:p>
        </p:txBody>
      </p:sp>
    </p:spTree>
    <p:extLst>
      <p:ext uri="{BB962C8B-B14F-4D97-AF65-F5344CB8AC3E}">
        <p14:creationId xmlns:p14="http://schemas.microsoft.com/office/powerpoint/2010/main" val="3913135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76941-BC31-7950-C50C-F6672433AB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0EACBE-27B5-079D-08B2-2BB7391A3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61CDC-35E4-E89E-0FDB-FEC82A8FE88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how TBM run each mathematical process representation for each grid cell and time step</a:t>
            </a:r>
          </a:p>
          <a:p>
            <a:endParaRPr lang="en-US" dirty="0"/>
          </a:p>
        </p:txBody>
      </p:sp>
      <p:sp>
        <p:nvSpPr>
          <p:cNvPr id="4" name="Slide Number Placeholder 3">
            <a:extLst>
              <a:ext uri="{FF2B5EF4-FFF2-40B4-BE49-F238E27FC236}">
                <a16:creationId xmlns:a16="http://schemas.microsoft.com/office/drawing/2014/main" id="{6FF3B9D3-65D5-173E-B6E4-B93D1878339A}"/>
              </a:ext>
            </a:extLst>
          </p:cNvPr>
          <p:cNvSpPr>
            <a:spLocks noGrp="1"/>
          </p:cNvSpPr>
          <p:nvPr>
            <p:ph type="sldNum" sz="quarter" idx="5"/>
          </p:nvPr>
        </p:nvSpPr>
        <p:spPr/>
        <p:txBody>
          <a:bodyPr/>
          <a:lstStyle/>
          <a:p>
            <a:fld id="{BE3F512B-6674-4E4B-818A-82D2EC1D6276}" type="slidenum">
              <a:rPr lang="en-US" smtClean="0"/>
              <a:t>32</a:t>
            </a:fld>
            <a:endParaRPr lang="en-US"/>
          </a:p>
        </p:txBody>
      </p:sp>
    </p:spTree>
    <p:extLst>
      <p:ext uri="{BB962C8B-B14F-4D97-AF65-F5344CB8AC3E}">
        <p14:creationId xmlns:p14="http://schemas.microsoft.com/office/powerpoint/2010/main" val="1725257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5D8E0-18C7-BB3B-26AC-558F8B1912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DB4B91-10B3-48F1-838F-68E86F9CD7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51432F-9519-41D7-AFA5-9520B444AE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how TBM run each mathematical process representation for each grid cell and time step</a:t>
            </a:r>
          </a:p>
          <a:p>
            <a:endParaRPr lang="en-US" dirty="0"/>
          </a:p>
        </p:txBody>
      </p:sp>
      <p:sp>
        <p:nvSpPr>
          <p:cNvPr id="4" name="Slide Number Placeholder 3">
            <a:extLst>
              <a:ext uri="{FF2B5EF4-FFF2-40B4-BE49-F238E27FC236}">
                <a16:creationId xmlns:a16="http://schemas.microsoft.com/office/drawing/2014/main" id="{96B221CC-2995-BFA5-6FFD-5829FF3DD176}"/>
              </a:ext>
            </a:extLst>
          </p:cNvPr>
          <p:cNvSpPr>
            <a:spLocks noGrp="1"/>
          </p:cNvSpPr>
          <p:nvPr>
            <p:ph type="sldNum" sz="quarter" idx="5"/>
          </p:nvPr>
        </p:nvSpPr>
        <p:spPr/>
        <p:txBody>
          <a:bodyPr/>
          <a:lstStyle/>
          <a:p>
            <a:fld id="{BE3F512B-6674-4E4B-818A-82D2EC1D6276}" type="slidenum">
              <a:rPr lang="en-US" smtClean="0"/>
              <a:t>33</a:t>
            </a:fld>
            <a:endParaRPr lang="en-US"/>
          </a:p>
        </p:txBody>
      </p:sp>
    </p:spTree>
    <p:extLst>
      <p:ext uri="{BB962C8B-B14F-4D97-AF65-F5344CB8AC3E}">
        <p14:creationId xmlns:p14="http://schemas.microsoft.com/office/powerpoint/2010/main" val="260952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B1828-B1CF-F38B-93C7-60E56D5DEA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0A5141-B2CB-5CC4-BF0B-AE7C1E9652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3D7F6C-BD4B-2B82-2A3F-33631F144C8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how TBM run each mathematical process representation for each grid cell and time step</a:t>
            </a:r>
          </a:p>
          <a:p>
            <a:endParaRPr lang="en-US" dirty="0"/>
          </a:p>
        </p:txBody>
      </p:sp>
      <p:sp>
        <p:nvSpPr>
          <p:cNvPr id="4" name="Slide Number Placeholder 3">
            <a:extLst>
              <a:ext uri="{FF2B5EF4-FFF2-40B4-BE49-F238E27FC236}">
                <a16:creationId xmlns:a16="http://schemas.microsoft.com/office/drawing/2014/main" id="{C00993A0-3C57-F13F-9624-54BF21FAB307}"/>
              </a:ext>
            </a:extLst>
          </p:cNvPr>
          <p:cNvSpPr>
            <a:spLocks noGrp="1"/>
          </p:cNvSpPr>
          <p:nvPr>
            <p:ph type="sldNum" sz="quarter" idx="5"/>
          </p:nvPr>
        </p:nvSpPr>
        <p:spPr/>
        <p:txBody>
          <a:bodyPr/>
          <a:lstStyle/>
          <a:p>
            <a:fld id="{BE3F512B-6674-4E4B-818A-82D2EC1D6276}" type="slidenum">
              <a:rPr lang="en-US" smtClean="0"/>
              <a:t>34</a:t>
            </a:fld>
            <a:endParaRPr lang="en-US"/>
          </a:p>
        </p:txBody>
      </p:sp>
    </p:spTree>
    <p:extLst>
      <p:ext uri="{BB962C8B-B14F-4D97-AF65-F5344CB8AC3E}">
        <p14:creationId xmlns:p14="http://schemas.microsoft.com/office/powerpoint/2010/main" val="4258762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32322F"/>
                </a:solidFill>
                <a:effectLst/>
                <a:latin typeface="Montserrat" pitchFamily="2" charset="77"/>
              </a:rPr>
              <a:t>This opportunity aims to increase awareness and uptake of the Alliance’s digital research infrastructure (DRI) by equity-seeking groups. </a:t>
            </a:r>
            <a:endParaRPr lang="en-US" b="0" dirty="0"/>
          </a:p>
        </p:txBody>
      </p:sp>
      <p:sp>
        <p:nvSpPr>
          <p:cNvPr id="4" name="Slide Number Placeholder 3"/>
          <p:cNvSpPr>
            <a:spLocks noGrp="1"/>
          </p:cNvSpPr>
          <p:nvPr>
            <p:ph type="sldNum" sz="quarter" idx="5"/>
          </p:nvPr>
        </p:nvSpPr>
        <p:spPr/>
        <p:txBody>
          <a:bodyPr/>
          <a:lstStyle/>
          <a:p>
            <a:fld id="{A360EEE6-F73D-2447-8FE1-1525C53431C0}" type="slidenum">
              <a:rPr lang="en-US" smtClean="0"/>
              <a:t>4</a:t>
            </a:fld>
            <a:endParaRPr lang="en-US"/>
          </a:p>
        </p:txBody>
      </p:sp>
    </p:spTree>
    <p:extLst>
      <p:ext uri="{BB962C8B-B14F-4D97-AF65-F5344CB8AC3E}">
        <p14:creationId xmlns:p14="http://schemas.microsoft.com/office/powerpoint/2010/main" val="2846106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9039B-5677-522E-CE97-0BE26D67FB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FB3E5-FF74-3D09-3602-19AAB1D1EE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0F61A-D39E-BAFE-1EED-4AC6F7209A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how TBM run each mathematical process representation for each grid cell and time step</a:t>
            </a:r>
          </a:p>
          <a:p>
            <a:endParaRPr lang="en-US" dirty="0"/>
          </a:p>
        </p:txBody>
      </p:sp>
      <p:sp>
        <p:nvSpPr>
          <p:cNvPr id="4" name="Slide Number Placeholder 3">
            <a:extLst>
              <a:ext uri="{FF2B5EF4-FFF2-40B4-BE49-F238E27FC236}">
                <a16:creationId xmlns:a16="http://schemas.microsoft.com/office/drawing/2014/main" id="{8E3A3985-846D-F88C-C6BA-9CF8E756E775}"/>
              </a:ext>
            </a:extLst>
          </p:cNvPr>
          <p:cNvSpPr>
            <a:spLocks noGrp="1"/>
          </p:cNvSpPr>
          <p:nvPr>
            <p:ph type="sldNum" sz="quarter" idx="5"/>
          </p:nvPr>
        </p:nvSpPr>
        <p:spPr/>
        <p:txBody>
          <a:bodyPr/>
          <a:lstStyle/>
          <a:p>
            <a:fld id="{BE3F512B-6674-4E4B-818A-82D2EC1D6276}" type="slidenum">
              <a:rPr lang="en-US" smtClean="0"/>
              <a:t>35</a:t>
            </a:fld>
            <a:endParaRPr lang="en-US"/>
          </a:p>
        </p:txBody>
      </p:sp>
    </p:spTree>
    <p:extLst>
      <p:ext uri="{BB962C8B-B14F-4D97-AF65-F5344CB8AC3E}">
        <p14:creationId xmlns:p14="http://schemas.microsoft.com/office/powerpoint/2010/main" val="3445575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A8D6A-4BA5-915C-17D4-9A363DCB73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D52D13-F332-5962-8109-8A4108A7B0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FD951D-813A-CF66-A5F4-981078034B8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how TBM run each mathematical process representation for each grid cell and time step</a:t>
            </a:r>
          </a:p>
          <a:p>
            <a:endParaRPr lang="en-US" dirty="0"/>
          </a:p>
        </p:txBody>
      </p:sp>
      <p:sp>
        <p:nvSpPr>
          <p:cNvPr id="4" name="Slide Number Placeholder 3">
            <a:extLst>
              <a:ext uri="{FF2B5EF4-FFF2-40B4-BE49-F238E27FC236}">
                <a16:creationId xmlns:a16="http://schemas.microsoft.com/office/drawing/2014/main" id="{740D260F-A576-D69D-D199-1F6234DB057F}"/>
              </a:ext>
            </a:extLst>
          </p:cNvPr>
          <p:cNvSpPr>
            <a:spLocks noGrp="1"/>
          </p:cNvSpPr>
          <p:nvPr>
            <p:ph type="sldNum" sz="quarter" idx="5"/>
          </p:nvPr>
        </p:nvSpPr>
        <p:spPr/>
        <p:txBody>
          <a:bodyPr/>
          <a:lstStyle/>
          <a:p>
            <a:fld id="{BE3F512B-6674-4E4B-818A-82D2EC1D6276}" type="slidenum">
              <a:rPr lang="en-US" smtClean="0"/>
              <a:t>36</a:t>
            </a:fld>
            <a:endParaRPr lang="en-US"/>
          </a:p>
        </p:txBody>
      </p:sp>
    </p:spTree>
    <p:extLst>
      <p:ext uri="{BB962C8B-B14F-4D97-AF65-F5344CB8AC3E}">
        <p14:creationId xmlns:p14="http://schemas.microsoft.com/office/powerpoint/2010/main" val="8872309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6EC62-D84F-A2A3-3E77-1175D898E6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4720C8-4B8A-7EDA-FDE8-D77970C646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62A780-E60F-62CB-1550-6B2E5BBD28F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how TBM run each mathematical process representation for each grid cell and time step</a:t>
            </a:r>
          </a:p>
          <a:p>
            <a:endParaRPr lang="en-US" dirty="0"/>
          </a:p>
        </p:txBody>
      </p:sp>
      <p:sp>
        <p:nvSpPr>
          <p:cNvPr id="4" name="Slide Number Placeholder 3">
            <a:extLst>
              <a:ext uri="{FF2B5EF4-FFF2-40B4-BE49-F238E27FC236}">
                <a16:creationId xmlns:a16="http://schemas.microsoft.com/office/drawing/2014/main" id="{05F55C7C-168F-7D42-6A84-DFA1FE386FE8}"/>
              </a:ext>
            </a:extLst>
          </p:cNvPr>
          <p:cNvSpPr>
            <a:spLocks noGrp="1"/>
          </p:cNvSpPr>
          <p:nvPr>
            <p:ph type="sldNum" sz="quarter" idx="5"/>
          </p:nvPr>
        </p:nvSpPr>
        <p:spPr/>
        <p:txBody>
          <a:bodyPr/>
          <a:lstStyle/>
          <a:p>
            <a:fld id="{BE3F512B-6674-4E4B-818A-82D2EC1D6276}" type="slidenum">
              <a:rPr lang="en-US" smtClean="0"/>
              <a:t>37</a:t>
            </a:fld>
            <a:endParaRPr lang="en-US"/>
          </a:p>
        </p:txBody>
      </p:sp>
    </p:spTree>
    <p:extLst>
      <p:ext uri="{BB962C8B-B14F-4D97-AF65-F5344CB8AC3E}">
        <p14:creationId xmlns:p14="http://schemas.microsoft.com/office/powerpoint/2010/main" val="1402826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A437F-CEF6-CB83-DC6F-03D1369706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371C26-57AD-7DF5-030B-5EBE4A1100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490F7-37C7-9122-90C0-370FD63A391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how TBM run each mathematical process representation for each grid cell and time step</a:t>
            </a:r>
          </a:p>
          <a:p>
            <a:endParaRPr lang="en-US" dirty="0"/>
          </a:p>
        </p:txBody>
      </p:sp>
      <p:sp>
        <p:nvSpPr>
          <p:cNvPr id="4" name="Slide Number Placeholder 3">
            <a:extLst>
              <a:ext uri="{FF2B5EF4-FFF2-40B4-BE49-F238E27FC236}">
                <a16:creationId xmlns:a16="http://schemas.microsoft.com/office/drawing/2014/main" id="{25D78223-CCFD-7615-EDF5-1D1B81F0F5E3}"/>
              </a:ext>
            </a:extLst>
          </p:cNvPr>
          <p:cNvSpPr>
            <a:spLocks noGrp="1"/>
          </p:cNvSpPr>
          <p:nvPr>
            <p:ph type="sldNum" sz="quarter" idx="5"/>
          </p:nvPr>
        </p:nvSpPr>
        <p:spPr/>
        <p:txBody>
          <a:bodyPr/>
          <a:lstStyle/>
          <a:p>
            <a:fld id="{BE3F512B-6674-4E4B-818A-82D2EC1D6276}" type="slidenum">
              <a:rPr lang="en-US" smtClean="0"/>
              <a:t>38</a:t>
            </a:fld>
            <a:endParaRPr lang="en-US"/>
          </a:p>
        </p:txBody>
      </p:sp>
    </p:spTree>
    <p:extLst>
      <p:ext uri="{BB962C8B-B14F-4D97-AF65-F5344CB8AC3E}">
        <p14:creationId xmlns:p14="http://schemas.microsoft.com/office/powerpoint/2010/main" val="2932374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9A317-3E86-BFDB-C584-46E01CBD17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F73147-8EB2-474D-9F24-FB351062D1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CD79D9-695C-A853-2276-004CF47DAB6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how TBM run each mathematical process representation for each grid cell and time step</a:t>
            </a:r>
          </a:p>
          <a:p>
            <a:endParaRPr lang="en-US" dirty="0"/>
          </a:p>
        </p:txBody>
      </p:sp>
      <p:sp>
        <p:nvSpPr>
          <p:cNvPr id="4" name="Slide Number Placeholder 3">
            <a:extLst>
              <a:ext uri="{FF2B5EF4-FFF2-40B4-BE49-F238E27FC236}">
                <a16:creationId xmlns:a16="http://schemas.microsoft.com/office/drawing/2014/main" id="{BCA572A6-0921-0930-51AB-131E0E70590D}"/>
              </a:ext>
            </a:extLst>
          </p:cNvPr>
          <p:cNvSpPr>
            <a:spLocks noGrp="1"/>
          </p:cNvSpPr>
          <p:nvPr>
            <p:ph type="sldNum" sz="quarter" idx="5"/>
          </p:nvPr>
        </p:nvSpPr>
        <p:spPr/>
        <p:txBody>
          <a:bodyPr/>
          <a:lstStyle/>
          <a:p>
            <a:fld id="{BE3F512B-6674-4E4B-818A-82D2EC1D6276}" type="slidenum">
              <a:rPr lang="en-US" smtClean="0"/>
              <a:t>39</a:t>
            </a:fld>
            <a:endParaRPr lang="en-US"/>
          </a:p>
        </p:txBody>
      </p:sp>
    </p:spTree>
    <p:extLst>
      <p:ext uri="{BB962C8B-B14F-4D97-AF65-F5344CB8AC3E}">
        <p14:creationId xmlns:p14="http://schemas.microsoft.com/office/powerpoint/2010/main" val="32873012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use case for CLASSIC</a:t>
            </a:r>
          </a:p>
        </p:txBody>
      </p:sp>
      <p:sp>
        <p:nvSpPr>
          <p:cNvPr id="4" name="Slide Number Placeholder 3"/>
          <p:cNvSpPr>
            <a:spLocks noGrp="1"/>
          </p:cNvSpPr>
          <p:nvPr>
            <p:ph type="sldNum" sz="quarter" idx="5"/>
          </p:nvPr>
        </p:nvSpPr>
        <p:spPr/>
        <p:txBody>
          <a:bodyPr/>
          <a:lstStyle/>
          <a:p>
            <a:fld id="{A360EEE6-F73D-2447-8FE1-1525C53431C0}" type="slidenum">
              <a:rPr lang="en-US" smtClean="0"/>
              <a:t>41</a:t>
            </a:fld>
            <a:endParaRPr lang="en-US"/>
          </a:p>
        </p:txBody>
      </p:sp>
    </p:spTree>
    <p:extLst>
      <p:ext uri="{BB962C8B-B14F-4D97-AF65-F5344CB8AC3E}">
        <p14:creationId xmlns:p14="http://schemas.microsoft.com/office/powerpoint/2010/main" val="26349007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0D703-AB4C-C180-1E6E-6C28ECFCE3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51F690-C55F-FAFD-EC8C-2577039DBD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61A1B5-5EAD-F712-2ECD-A8B65973D3F1}"/>
              </a:ext>
            </a:extLst>
          </p:cNvPr>
          <p:cNvSpPr>
            <a:spLocks noGrp="1"/>
          </p:cNvSpPr>
          <p:nvPr>
            <p:ph type="body" idx="1"/>
          </p:nvPr>
        </p:nvSpPr>
        <p:spPr/>
        <p:txBody>
          <a:bodyPr/>
          <a:lstStyle/>
          <a:p>
            <a:r>
              <a:rPr lang="en-US" dirty="0"/>
              <a:t>Eastern Ontario</a:t>
            </a:r>
          </a:p>
        </p:txBody>
      </p:sp>
      <p:sp>
        <p:nvSpPr>
          <p:cNvPr id="4" name="Slide Number Placeholder 3">
            <a:extLst>
              <a:ext uri="{FF2B5EF4-FFF2-40B4-BE49-F238E27FC236}">
                <a16:creationId xmlns:a16="http://schemas.microsoft.com/office/drawing/2014/main" id="{3D19623B-3225-167B-8F5E-D067C0601AB1}"/>
              </a:ext>
            </a:extLst>
          </p:cNvPr>
          <p:cNvSpPr>
            <a:spLocks noGrp="1"/>
          </p:cNvSpPr>
          <p:nvPr>
            <p:ph type="sldNum" sz="quarter" idx="5"/>
          </p:nvPr>
        </p:nvSpPr>
        <p:spPr/>
        <p:txBody>
          <a:bodyPr/>
          <a:lstStyle/>
          <a:p>
            <a:fld id="{A360EEE6-F73D-2447-8FE1-1525C53431C0}" type="slidenum">
              <a:rPr lang="en-US" smtClean="0"/>
              <a:t>42</a:t>
            </a:fld>
            <a:endParaRPr lang="en-US"/>
          </a:p>
        </p:txBody>
      </p:sp>
    </p:spTree>
    <p:extLst>
      <p:ext uri="{BB962C8B-B14F-4D97-AF65-F5344CB8AC3E}">
        <p14:creationId xmlns:p14="http://schemas.microsoft.com/office/powerpoint/2010/main" val="4199495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Eastern Ontario</a:t>
            </a:r>
          </a:p>
        </p:txBody>
      </p:sp>
      <p:sp>
        <p:nvSpPr>
          <p:cNvPr id="4" name="Slide Number Placeholder 3"/>
          <p:cNvSpPr>
            <a:spLocks noGrp="1"/>
          </p:cNvSpPr>
          <p:nvPr>
            <p:ph type="sldNum" sz="quarter" idx="5"/>
          </p:nvPr>
        </p:nvSpPr>
        <p:spPr/>
        <p:txBody>
          <a:bodyPr/>
          <a:lstStyle/>
          <a:p>
            <a:fld id="{A360EEE6-F73D-2447-8FE1-1525C53431C0}" type="slidenum">
              <a:rPr lang="en-US" smtClean="0"/>
              <a:t>43</a:t>
            </a:fld>
            <a:endParaRPr lang="en-US"/>
          </a:p>
        </p:txBody>
      </p:sp>
    </p:spTree>
    <p:extLst>
      <p:ext uri="{BB962C8B-B14F-4D97-AF65-F5344CB8AC3E}">
        <p14:creationId xmlns:p14="http://schemas.microsoft.com/office/powerpoint/2010/main" val="40916672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1B531-4488-7F8D-4FC6-833208AE10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2FED77-11F4-172D-C31B-75FF6C8068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CD1F9F-EB39-E8E4-42C4-F0D7685B744B}"/>
              </a:ext>
            </a:extLst>
          </p:cNvPr>
          <p:cNvSpPr>
            <a:spLocks noGrp="1"/>
          </p:cNvSpPr>
          <p:nvPr>
            <p:ph type="body" idx="1"/>
          </p:nvPr>
        </p:nvSpPr>
        <p:spPr/>
        <p:txBody>
          <a:bodyPr/>
          <a:lstStyle/>
          <a:p>
            <a:r>
              <a:rPr lang="en-US" dirty="0"/>
              <a:t>Eastern Ontario</a:t>
            </a:r>
          </a:p>
        </p:txBody>
      </p:sp>
      <p:sp>
        <p:nvSpPr>
          <p:cNvPr id="4" name="Slide Number Placeholder 3">
            <a:extLst>
              <a:ext uri="{FF2B5EF4-FFF2-40B4-BE49-F238E27FC236}">
                <a16:creationId xmlns:a16="http://schemas.microsoft.com/office/drawing/2014/main" id="{C702025B-7E8F-3705-28EC-45A6321B406A}"/>
              </a:ext>
            </a:extLst>
          </p:cNvPr>
          <p:cNvSpPr>
            <a:spLocks noGrp="1"/>
          </p:cNvSpPr>
          <p:nvPr>
            <p:ph type="sldNum" sz="quarter" idx="5"/>
          </p:nvPr>
        </p:nvSpPr>
        <p:spPr/>
        <p:txBody>
          <a:bodyPr/>
          <a:lstStyle/>
          <a:p>
            <a:fld id="{A360EEE6-F73D-2447-8FE1-1525C53431C0}" type="slidenum">
              <a:rPr lang="en-US" smtClean="0"/>
              <a:t>44</a:t>
            </a:fld>
            <a:endParaRPr lang="en-US"/>
          </a:p>
        </p:txBody>
      </p:sp>
    </p:spTree>
    <p:extLst>
      <p:ext uri="{BB962C8B-B14F-4D97-AF65-F5344CB8AC3E}">
        <p14:creationId xmlns:p14="http://schemas.microsoft.com/office/powerpoint/2010/main" val="2549444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2653D-77D6-0324-16AE-2E59E974BD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930268-2ABD-13AF-8C04-51F535910F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A5E0A8-DEDF-8B8D-8F7F-1602CE73662A}"/>
              </a:ext>
            </a:extLst>
          </p:cNvPr>
          <p:cNvSpPr>
            <a:spLocks noGrp="1"/>
          </p:cNvSpPr>
          <p:nvPr>
            <p:ph type="body" idx="1"/>
          </p:nvPr>
        </p:nvSpPr>
        <p:spPr/>
        <p:txBody>
          <a:bodyPr/>
          <a:lstStyle/>
          <a:p>
            <a:r>
              <a:rPr lang="en-US" dirty="0"/>
              <a:t>Eastern Ontario</a:t>
            </a:r>
          </a:p>
        </p:txBody>
      </p:sp>
      <p:sp>
        <p:nvSpPr>
          <p:cNvPr id="4" name="Slide Number Placeholder 3">
            <a:extLst>
              <a:ext uri="{FF2B5EF4-FFF2-40B4-BE49-F238E27FC236}">
                <a16:creationId xmlns:a16="http://schemas.microsoft.com/office/drawing/2014/main" id="{0A46399E-7053-6040-6A1C-57D9D46E9198}"/>
              </a:ext>
            </a:extLst>
          </p:cNvPr>
          <p:cNvSpPr>
            <a:spLocks noGrp="1"/>
          </p:cNvSpPr>
          <p:nvPr>
            <p:ph type="sldNum" sz="quarter" idx="5"/>
          </p:nvPr>
        </p:nvSpPr>
        <p:spPr/>
        <p:txBody>
          <a:bodyPr/>
          <a:lstStyle/>
          <a:p>
            <a:fld id="{A360EEE6-F73D-2447-8FE1-1525C53431C0}" type="slidenum">
              <a:rPr lang="en-US" smtClean="0"/>
              <a:t>45</a:t>
            </a:fld>
            <a:endParaRPr lang="en-US"/>
          </a:p>
        </p:txBody>
      </p:sp>
    </p:spTree>
    <p:extLst>
      <p:ext uri="{BB962C8B-B14F-4D97-AF65-F5344CB8AC3E}">
        <p14:creationId xmlns:p14="http://schemas.microsoft.com/office/powerpoint/2010/main" val="3318341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Dinner @ 5:30pm</a:t>
            </a:r>
          </a:p>
        </p:txBody>
      </p:sp>
      <p:sp>
        <p:nvSpPr>
          <p:cNvPr id="4" name="Slide Number Placeholder 3"/>
          <p:cNvSpPr>
            <a:spLocks noGrp="1"/>
          </p:cNvSpPr>
          <p:nvPr>
            <p:ph type="sldNum" sz="quarter" idx="5"/>
          </p:nvPr>
        </p:nvSpPr>
        <p:spPr/>
        <p:txBody>
          <a:bodyPr/>
          <a:lstStyle/>
          <a:p>
            <a:fld id="{A360EEE6-F73D-2447-8FE1-1525C53431C0}" type="slidenum">
              <a:rPr lang="en-US" smtClean="0"/>
              <a:t>6</a:t>
            </a:fld>
            <a:endParaRPr lang="en-US"/>
          </a:p>
        </p:txBody>
      </p:sp>
    </p:spTree>
    <p:extLst>
      <p:ext uri="{BB962C8B-B14F-4D97-AF65-F5344CB8AC3E}">
        <p14:creationId xmlns:p14="http://schemas.microsoft.com/office/powerpoint/2010/main" val="29376599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EDF87-B210-CA03-1D72-4185A54456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A23943-A9CB-F4DC-14C2-6E6FC311EE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FFFA64-1213-56A8-2F31-DF3A448071CD}"/>
              </a:ext>
            </a:extLst>
          </p:cNvPr>
          <p:cNvSpPr>
            <a:spLocks noGrp="1"/>
          </p:cNvSpPr>
          <p:nvPr>
            <p:ph type="body" idx="1"/>
          </p:nvPr>
        </p:nvSpPr>
        <p:spPr/>
        <p:txBody>
          <a:bodyPr/>
          <a:lstStyle/>
          <a:p>
            <a:r>
              <a:rPr lang="en-US" dirty="0"/>
              <a:t>Eastern Ontario</a:t>
            </a:r>
          </a:p>
        </p:txBody>
      </p:sp>
      <p:sp>
        <p:nvSpPr>
          <p:cNvPr id="4" name="Slide Number Placeholder 3">
            <a:extLst>
              <a:ext uri="{FF2B5EF4-FFF2-40B4-BE49-F238E27FC236}">
                <a16:creationId xmlns:a16="http://schemas.microsoft.com/office/drawing/2014/main" id="{A34C03A4-D74E-788D-DE26-36213081A124}"/>
              </a:ext>
            </a:extLst>
          </p:cNvPr>
          <p:cNvSpPr>
            <a:spLocks noGrp="1"/>
          </p:cNvSpPr>
          <p:nvPr>
            <p:ph type="sldNum" sz="quarter" idx="5"/>
          </p:nvPr>
        </p:nvSpPr>
        <p:spPr/>
        <p:txBody>
          <a:bodyPr/>
          <a:lstStyle/>
          <a:p>
            <a:fld id="{A360EEE6-F73D-2447-8FE1-1525C53431C0}" type="slidenum">
              <a:rPr lang="en-US" smtClean="0"/>
              <a:t>46</a:t>
            </a:fld>
            <a:endParaRPr lang="en-US"/>
          </a:p>
        </p:txBody>
      </p:sp>
    </p:spTree>
    <p:extLst>
      <p:ext uri="{BB962C8B-B14F-4D97-AF65-F5344CB8AC3E}">
        <p14:creationId xmlns:p14="http://schemas.microsoft.com/office/powerpoint/2010/main" val="3317864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you think of something like this when you hear the term the terminal…..</a:t>
            </a:r>
          </a:p>
        </p:txBody>
      </p:sp>
      <p:sp>
        <p:nvSpPr>
          <p:cNvPr id="4" name="Slide Number Placeholder 3"/>
          <p:cNvSpPr>
            <a:spLocks noGrp="1"/>
          </p:cNvSpPr>
          <p:nvPr>
            <p:ph type="sldNum" sz="quarter" idx="5"/>
          </p:nvPr>
        </p:nvSpPr>
        <p:spPr/>
        <p:txBody>
          <a:bodyPr/>
          <a:lstStyle/>
          <a:p>
            <a:fld id="{A360EEE6-F73D-2447-8FE1-1525C53431C0}" type="slidenum">
              <a:rPr lang="en-US" smtClean="0"/>
              <a:t>48</a:t>
            </a:fld>
            <a:endParaRPr lang="en-US"/>
          </a:p>
        </p:txBody>
      </p:sp>
    </p:spTree>
    <p:extLst>
      <p:ext uri="{BB962C8B-B14F-4D97-AF65-F5344CB8AC3E}">
        <p14:creationId xmlns:p14="http://schemas.microsoft.com/office/powerpoint/2010/main" val="30932186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maybe you picture a hacker in a dark lair.</a:t>
            </a:r>
          </a:p>
        </p:txBody>
      </p:sp>
      <p:sp>
        <p:nvSpPr>
          <p:cNvPr id="4" name="Slide Number Placeholder 3"/>
          <p:cNvSpPr>
            <a:spLocks noGrp="1"/>
          </p:cNvSpPr>
          <p:nvPr>
            <p:ph type="sldNum" sz="quarter" idx="5"/>
          </p:nvPr>
        </p:nvSpPr>
        <p:spPr/>
        <p:txBody>
          <a:bodyPr/>
          <a:lstStyle/>
          <a:p>
            <a:fld id="{A360EEE6-F73D-2447-8FE1-1525C53431C0}" type="slidenum">
              <a:rPr lang="en-US" smtClean="0"/>
              <a:t>49</a:t>
            </a:fld>
            <a:endParaRPr lang="en-US"/>
          </a:p>
        </p:txBody>
      </p:sp>
    </p:spTree>
    <p:extLst>
      <p:ext uri="{BB962C8B-B14F-4D97-AF65-F5344CB8AC3E}">
        <p14:creationId xmlns:p14="http://schemas.microsoft.com/office/powerpoint/2010/main" val="20023483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it’s beneficial to learn how to use the terminal. </a:t>
            </a:r>
          </a:p>
        </p:txBody>
      </p:sp>
      <p:sp>
        <p:nvSpPr>
          <p:cNvPr id="4" name="Slide Number Placeholder 3"/>
          <p:cNvSpPr>
            <a:spLocks noGrp="1"/>
          </p:cNvSpPr>
          <p:nvPr>
            <p:ph type="sldNum" sz="quarter" idx="5"/>
          </p:nvPr>
        </p:nvSpPr>
        <p:spPr/>
        <p:txBody>
          <a:bodyPr/>
          <a:lstStyle/>
          <a:p>
            <a:fld id="{A360EEE6-F73D-2447-8FE1-1525C53431C0}" type="slidenum">
              <a:rPr lang="en-US" smtClean="0"/>
              <a:t>50</a:t>
            </a:fld>
            <a:endParaRPr lang="en-US"/>
          </a:p>
        </p:txBody>
      </p:sp>
    </p:spTree>
    <p:extLst>
      <p:ext uri="{BB962C8B-B14F-4D97-AF65-F5344CB8AC3E}">
        <p14:creationId xmlns:p14="http://schemas.microsoft.com/office/powerpoint/2010/main" val="9633387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86355-B748-957B-83CA-4F764F28C1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A55FB3-2D02-66AE-C6CE-0B77E3154D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220404-3D44-E33E-C678-A6C7E5F7A2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34F430-5E71-17AD-2BCD-0F526CED50B8}"/>
              </a:ext>
            </a:extLst>
          </p:cNvPr>
          <p:cNvSpPr>
            <a:spLocks noGrp="1"/>
          </p:cNvSpPr>
          <p:nvPr>
            <p:ph type="sldNum" sz="quarter" idx="5"/>
          </p:nvPr>
        </p:nvSpPr>
        <p:spPr/>
        <p:txBody>
          <a:bodyPr/>
          <a:lstStyle/>
          <a:p>
            <a:fld id="{A360EEE6-F73D-2447-8FE1-1525C53431C0}" type="slidenum">
              <a:rPr lang="en-US" smtClean="0"/>
              <a:t>51</a:t>
            </a:fld>
            <a:endParaRPr lang="en-US"/>
          </a:p>
        </p:txBody>
      </p:sp>
    </p:spTree>
    <p:extLst>
      <p:ext uri="{BB962C8B-B14F-4D97-AF65-F5344CB8AC3E}">
        <p14:creationId xmlns:p14="http://schemas.microsoft.com/office/powerpoint/2010/main" val="7591732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GUI? </a:t>
            </a:r>
          </a:p>
          <a:p>
            <a:r>
              <a:rPr lang="en-US" dirty="0"/>
              <a:t>A terminal lets you interact with a computer without a GUI</a:t>
            </a:r>
          </a:p>
        </p:txBody>
      </p:sp>
      <p:sp>
        <p:nvSpPr>
          <p:cNvPr id="4" name="Slide Number Placeholder 3"/>
          <p:cNvSpPr>
            <a:spLocks noGrp="1"/>
          </p:cNvSpPr>
          <p:nvPr>
            <p:ph type="sldNum" sz="quarter" idx="5"/>
          </p:nvPr>
        </p:nvSpPr>
        <p:spPr/>
        <p:txBody>
          <a:bodyPr/>
          <a:lstStyle/>
          <a:p>
            <a:fld id="{A360EEE6-F73D-2447-8FE1-1525C53431C0}" type="slidenum">
              <a:rPr lang="en-US" smtClean="0"/>
              <a:t>52</a:t>
            </a:fld>
            <a:endParaRPr lang="en-US"/>
          </a:p>
        </p:txBody>
      </p:sp>
    </p:spTree>
    <p:extLst>
      <p:ext uri="{BB962C8B-B14F-4D97-AF65-F5344CB8AC3E}">
        <p14:creationId xmlns:p14="http://schemas.microsoft.com/office/powerpoint/2010/main" val="4975064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0EEE6-F73D-2447-8FE1-1525C53431C0}" type="slidenum">
              <a:rPr lang="en-US" smtClean="0"/>
              <a:t>58</a:t>
            </a:fld>
            <a:endParaRPr lang="en-US"/>
          </a:p>
        </p:txBody>
      </p:sp>
    </p:spTree>
    <p:extLst>
      <p:ext uri="{BB962C8B-B14F-4D97-AF65-F5344CB8AC3E}">
        <p14:creationId xmlns:p14="http://schemas.microsoft.com/office/powerpoint/2010/main" val="1315997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0EEE6-F73D-2447-8FE1-1525C53431C0}" type="slidenum">
              <a:rPr lang="en-US" smtClean="0"/>
              <a:t>59</a:t>
            </a:fld>
            <a:endParaRPr lang="en-US"/>
          </a:p>
        </p:txBody>
      </p:sp>
    </p:spTree>
    <p:extLst>
      <p:ext uri="{BB962C8B-B14F-4D97-AF65-F5344CB8AC3E}">
        <p14:creationId xmlns:p14="http://schemas.microsoft.com/office/powerpoint/2010/main" val="1126884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 speaker notes in  </a:t>
            </a:r>
            <a:r>
              <a:rPr lang="en-US" dirty="0" err="1"/>
              <a:t>submit_job_tutorial.ipynb</a:t>
            </a:r>
            <a:r>
              <a:rPr lang="en-US" dirty="0"/>
              <a:t> </a:t>
            </a:r>
            <a:r>
              <a:rPr lang="en-US" dirty="0" err="1"/>
              <a:t>Jupyter</a:t>
            </a:r>
            <a:r>
              <a:rPr lang="en-US" dirty="0"/>
              <a:t> notebook for this activity.</a:t>
            </a:r>
          </a:p>
          <a:p>
            <a:endParaRPr lang="en-US" dirty="0"/>
          </a:p>
        </p:txBody>
      </p:sp>
      <p:sp>
        <p:nvSpPr>
          <p:cNvPr id="4" name="Slide Number Placeholder 3"/>
          <p:cNvSpPr>
            <a:spLocks noGrp="1"/>
          </p:cNvSpPr>
          <p:nvPr>
            <p:ph type="sldNum" sz="quarter" idx="5"/>
          </p:nvPr>
        </p:nvSpPr>
        <p:spPr/>
        <p:txBody>
          <a:bodyPr/>
          <a:lstStyle/>
          <a:p>
            <a:fld id="{A360EEE6-F73D-2447-8FE1-1525C53431C0}" type="slidenum">
              <a:rPr lang="en-US" smtClean="0"/>
              <a:t>65</a:t>
            </a:fld>
            <a:endParaRPr lang="en-US"/>
          </a:p>
        </p:txBody>
      </p:sp>
    </p:spTree>
    <p:extLst>
      <p:ext uri="{BB962C8B-B14F-4D97-AF65-F5344CB8AC3E}">
        <p14:creationId xmlns:p14="http://schemas.microsoft.com/office/powerpoint/2010/main" val="3766000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0EEE6-F73D-2447-8FE1-1525C53431C0}" type="slidenum">
              <a:rPr lang="en-US" smtClean="0"/>
              <a:t>8</a:t>
            </a:fld>
            <a:endParaRPr lang="en-US"/>
          </a:p>
        </p:txBody>
      </p:sp>
    </p:spTree>
    <p:extLst>
      <p:ext uri="{BB962C8B-B14F-4D97-AF65-F5344CB8AC3E}">
        <p14:creationId xmlns:p14="http://schemas.microsoft.com/office/powerpoint/2010/main" val="196056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75EDF-1E24-6AEE-38D0-B4CED98049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45CA47-ACCF-D09F-04EF-023A9CCA81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8FB971-B5B7-A3DC-A0CF-5DFB7FED31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555C7F-F0DD-F167-AD51-EB5E168775AF}"/>
              </a:ext>
            </a:extLst>
          </p:cNvPr>
          <p:cNvSpPr>
            <a:spLocks noGrp="1"/>
          </p:cNvSpPr>
          <p:nvPr>
            <p:ph type="sldNum" sz="quarter" idx="5"/>
          </p:nvPr>
        </p:nvSpPr>
        <p:spPr/>
        <p:txBody>
          <a:bodyPr/>
          <a:lstStyle/>
          <a:p>
            <a:fld id="{A360EEE6-F73D-2447-8FE1-1525C53431C0}" type="slidenum">
              <a:rPr lang="en-US" smtClean="0"/>
              <a:t>9</a:t>
            </a:fld>
            <a:endParaRPr lang="en-US"/>
          </a:p>
        </p:txBody>
      </p:sp>
    </p:spTree>
    <p:extLst>
      <p:ext uri="{BB962C8B-B14F-4D97-AF65-F5344CB8AC3E}">
        <p14:creationId xmlns:p14="http://schemas.microsoft.com/office/powerpoint/2010/main" val="1999774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79BDF-EE70-93E6-9072-DB1452A6C0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37976C-E2BB-B78A-7172-F0AC26E533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2CE9E6-D8EE-807A-1953-975D459527A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Phone analogy for DRI. Phone represents a tool which helps keep contacts organized, easy to access and use. </a:t>
            </a:r>
          </a:p>
          <a:p>
            <a:pPr marL="171450" indent="-171450">
              <a:buFontTx/>
              <a:buChar char="-"/>
            </a:pPr>
            <a:r>
              <a:rPr lang="en-US" dirty="0"/>
              <a:t>DM: In phone analogy, this is the actual storage and organization of contact info. The contacts app makes it easy to find and access our contact information.</a:t>
            </a:r>
          </a:p>
          <a:p>
            <a:pPr marL="171450" indent="-171450">
              <a:buFontTx/>
              <a:buChar char="-"/>
            </a:pPr>
            <a:r>
              <a:rPr lang="en-US" dirty="0"/>
              <a:t>RS: The phone software or operating system, which lets us use the data to make phone calls, send text messages etc.</a:t>
            </a:r>
          </a:p>
          <a:p>
            <a:pPr marL="171450" indent="-171450">
              <a:buFontTx/>
              <a:buChar char="-"/>
            </a:pPr>
            <a:r>
              <a:rPr lang="en-US" dirty="0"/>
              <a:t>ARC: The physical hardware that makes it possible for us to use our phones.</a:t>
            </a:r>
          </a:p>
          <a:p>
            <a:endParaRPr lang="en-US" dirty="0"/>
          </a:p>
        </p:txBody>
      </p:sp>
      <p:sp>
        <p:nvSpPr>
          <p:cNvPr id="4" name="Slide Number Placeholder 3">
            <a:extLst>
              <a:ext uri="{FF2B5EF4-FFF2-40B4-BE49-F238E27FC236}">
                <a16:creationId xmlns:a16="http://schemas.microsoft.com/office/drawing/2014/main" id="{F02FC006-7F27-CE9E-5705-EFC3F64794D5}"/>
              </a:ext>
            </a:extLst>
          </p:cNvPr>
          <p:cNvSpPr>
            <a:spLocks noGrp="1"/>
          </p:cNvSpPr>
          <p:nvPr>
            <p:ph type="sldNum" sz="quarter" idx="5"/>
          </p:nvPr>
        </p:nvSpPr>
        <p:spPr/>
        <p:txBody>
          <a:bodyPr/>
          <a:lstStyle/>
          <a:p>
            <a:fld id="{A360EEE6-F73D-2447-8FE1-1525C53431C0}" type="slidenum">
              <a:rPr lang="en-US" smtClean="0"/>
              <a:t>10</a:t>
            </a:fld>
            <a:endParaRPr lang="en-US"/>
          </a:p>
        </p:txBody>
      </p:sp>
    </p:spTree>
    <p:extLst>
      <p:ext uri="{BB962C8B-B14F-4D97-AF65-F5344CB8AC3E}">
        <p14:creationId xmlns:p14="http://schemas.microsoft.com/office/powerpoint/2010/main" val="2117453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2B6E4-150D-C680-F4D8-65B488FFED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37D6D2-208D-939F-73E3-1FF021276C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EAEB3A-07A5-2F14-80A5-712DB19C0DB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Phone analogy for DRI. Phone represents a tool which helps keep contacts organized, easy to access and use. </a:t>
            </a:r>
          </a:p>
          <a:p>
            <a:pPr marL="171450" indent="-171450">
              <a:buFontTx/>
              <a:buChar char="-"/>
            </a:pPr>
            <a:r>
              <a:rPr lang="en-US" dirty="0"/>
              <a:t>DM: In phone analogy, this is the actual storage and organization of contact info. The contacts app makes it easy to find and access our contact information.</a:t>
            </a:r>
          </a:p>
          <a:p>
            <a:pPr marL="171450" indent="-171450">
              <a:buFontTx/>
              <a:buChar char="-"/>
            </a:pPr>
            <a:r>
              <a:rPr lang="en-US" dirty="0"/>
              <a:t>RS: The phone software or operating system, which lets us use the data to make phone calls, send text messages etc.</a:t>
            </a:r>
          </a:p>
          <a:p>
            <a:pPr marL="171450" indent="-171450">
              <a:buFontTx/>
              <a:buChar char="-"/>
            </a:pPr>
            <a:r>
              <a:rPr lang="en-US" dirty="0"/>
              <a:t>ARC: The physical hardware that makes it possible for us to use our phones.</a:t>
            </a:r>
          </a:p>
          <a:p>
            <a:endParaRPr lang="en-US" dirty="0"/>
          </a:p>
        </p:txBody>
      </p:sp>
      <p:sp>
        <p:nvSpPr>
          <p:cNvPr id="4" name="Slide Number Placeholder 3">
            <a:extLst>
              <a:ext uri="{FF2B5EF4-FFF2-40B4-BE49-F238E27FC236}">
                <a16:creationId xmlns:a16="http://schemas.microsoft.com/office/drawing/2014/main" id="{4C941078-3EEA-FCEE-8421-59D91943CBA8}"/>
              </a:ext>
            </a:extLst>
          </p:cNvPr>
          <p:cNvSpPr>
            <a:spLocks noGrp="1"/>
          </p:cNvSpPr>
          <p:nvPr>
            <p:ph type="sldNum" sz="quarter" idx="5"/>
          </p:nvPr>
        </p:nvSpPr>
        <p:spPr/>
        <p:txBody>
          <a:bodyPr/>
          <a:lstStyle/>
          <a:p>
            <a:fld id="{A360EEE6-F73D-2447-8FE1-1525C53431C0}" type="slidenum">
              <a:rPr lang="en-US" smtClean="0"/>
              <a:t>11</a:t>
            </a:fld>
            <a:endParaRPr lang="en-US"/>
          </a:p>
        </p:txBody>
      </p:sp>
    </p:spTree>
    <p:extLst>
      <p:ext uri="{BB962C8B-B14F-4D97-AF65-F5344CB8AC3E}">
        <p14:creationId xmlns:p14="http://schemas.microsoft.com/office/powerpoint/2010/main" val="1109820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6D8A2-EA2C-597D-0E73-7B758727D0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3F927E-58EF-ADE8-2545-8D3F38DF49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AFBDDB-65A7-24AF-ACAC-0189F0EC74F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Phone analogy for DRI. Phone represents a tool which helps keep contacts organized, easy to access and use. </a:t>
            </a:r>
          </a:p>
          <a:p>
            <a:pPr marL="171450" indent="-171450">
              <a:buFontTx/>
              <a:buChar char="-"/>
            </a:pPr>
            <a:r>
              <a:rPr lang="en-US" dirty="0"/>
              <a:t>DM: In phone analogy, this is the actual storage and organization of contact info. The contacts app makes it easy to find and access our contact information.</a:t>
            </a:r>
          </a:p>
          <a:p>
            <a:pPr marL="171450" indent="-171450">
              <a:buFontTx/>
              <a:buChar char="-"/>
            </a:pPr>
            <a:r>
              <a:rPr lang="en-US" dirty="0"/>
              <a:t>RS: The phone software or operating system, which lets us use the data to make phone calls, send text messages etc.</a:t>
            </a:r>
          </a:p>
          <a:p>
            <a:pPr marL="171450" indent="-171450">
              <a:buFontTx/>
              <a:buChar char="-"/>
            </a:pPr>
            <a:r>
              <a:rPr lang="en-US" dirty="0"/>
              <a:t>ARC: The physical hardware that makes it possible for us to use our phones.</a:t>
            </a:r>
          </a:p>
          <a:p>
            <a:endParaRPr lang="en-US" dirty="0"/>
          </a:p>
        </p:txBody>
      </p:sp>
      <p:sp>
        <p:nvSpPr>
          <p:cNvPr id="4" name="Slide Number Placeholder 3">
            <a:extLst>
              <a:ext uri="{FF2B5EF4-FFF2-40B4-BE49-F238E27FC236}">
                <a16:creationId xmlns:a16="http://schemas.microsoft.com/office/drawing/2014/main" id="{D8E02E08-BCA3-CE2C-FE7F-24D684AC6F3A}"/>
              </a:ext>
            </a:extLst>
          </p:cNvPr>
          <p:cNvSpPr>
            <a:spLocks noGrp="1"/>
          </p:cNvSpPr>
          <p:nvPr>
            <p:ph type="sldNum" sz="quarter" idx="5"/>
          </p:nvPr>
        </p:nvSpPr>
        <p:spPr/>
        <p:txBody>
          <a:bodyPr/>
          <a:lstStyle/>
          <a:p>
            <a:fld id="{A360EEE6-F73D-2447-8FE1-1525C53431C0}" type="slidenum">
              <a:rPr lang="en-US" smtClean="0"/>
              <a:t>12</a:t>
            </a:fld>
            <a:endParaRPr lang="en-US"/>
          </a:p>
        </p:txBody>
      </p:sp>
    </p:spTree>
    <p:extLst>
      <p:ext uri="{BB962C8B-B14F-4D97-AF65-F5344CB8AC3E}">
        <p14:creationId xmlns:p14="http://schemas.microsoft.com/office/powerpoint/2010/main" val="2553929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3D80-B538-3E76-604D-FB943EC6D5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56A55E-AE64-32D5-4C1F-25C842C12E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076D7F-1A6B-0730-6DA9-CBD1572D08DF}"/>
              </a:ext>
            </a:extLst>
          </p:cNvPr>
          <p:cNvSpPr>
            <a:spLocks noGrp="1"/>
          </p:cNvSpPr>
          <p:nvPr>
            <p:ph type="dt" sz="half" idx="10"/>
          </p:nvPr>
        </p:nvSpPr>
        <p:spPr/>
        <p:txBody>
          <a:bodyPr/>
          <a:lstStyle/>
          <a:p>
            <a:fld id="{F6FA311A-F8DA-1E41-870D-B235B6C71B18}" type="datetimeFigureOut">
              <a:rPr lang="en-US" smtClean="0"/>
              <a:t>4/17/25</a:t>
            </a:fld>
            <a:endParaRPr lang="en-US"/>
          </a:p>
        </p:txBody>
      </p:sp>
      <p:sp>
        <p:nvSpPr>
          <p:cNvPr id="5" name="Footer Placeholder 4">
            <a:extLst>
              <a:ext uri="{FF2B5EF4-FFF2-40B4-BE49-F238E27FC236}">
                <a16:creationId xmlns:a16="http://schemas.microsoft.com/office/drawing/2014/main" id="{675DD6A3-7D79-044A-39C9-1F23900DB9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B92873-135A-8231-CC2E-7D4F0AAF9801}"/>
              </a:ext>
            </a:extLst>
          </p:cNvPr>
          <p:cNvSpPr>
            <a:spLocks noGrp="1"/>
          </p:cNvSpPr>
          <p:nvPr>
            <p:ph type="sldNum" sz="quarter" idx="12"/>
          </p:nvPr>
        </p:nvSpPr>
        <p:spPr/>
        <p:txBody>
          <a:bodyPr/>
          <a:lstStyle/>
          <a:p>
            <a:fld id="{6522FB6F-D669-964D-AD8A-15D700CCDF55}" type="slidenum">
              <a:rPr lang="en-US" smtClean="0"/>
              <a:t>‹#›</a:t>
            </a:fld>
            <a:endParaRPr lang="en-US"/>
          </a:p>
        </p:txBody>
      </p:sp>
    </p:spTree>
    <p:extLst>
      <p:ext uri="{BB962C8B-B14F-4D97-AF65-F5344CB8AC3E}">
        <p14:creationId xmlns:p14="http://schemas.microsoft.com/office/powerpoint/2010/main" val="2319201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E651B-47C7-8847-3AC0-3B25DDBEA0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396585-2D1A-5D42-F1B9-82810C1F7D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3C88EC-BCEA-A5C8-A3AB-04B0A4757654}"/>
              </a:ext>
            </a:extLst>
          </p:cNvPr>
          <p:cNvSpPr>
            <a:spLocks noGrp="1"/>
          </p:cNvSpPr>
          <p:nvPr>
            <p:ph type="dt" sz="half" idx="10"/>
          </p:nvPr>
        </p:nvSpPr>
        <p:spPr/>
        <p:txBody>
          <a:bodyPr/>
          <a:lstStyle/>
          <a:p>
            <a:fld id="{F6FA311A-F8DA-1E41-870D-B235B6C71B18}" type="datetimeFigureOut">
              <a:rPr lang="en-US" smtClean="0"/>
              <a:t>4/17/25</a:t>
            </a:fld>
            <a:endParaRPr lang="en-US"/>
          </a:p>
        </p:txBody>
      </p:sp>
      <p:sp>
        <p:nvSpPr>
          <p:cNvPr id="5" name="Footer Placeholder 4">
            <a:extLst>
              <a:ext uri="{FF2B5EF4-FFF2-40B4-BE49-F238E27FC236}">
                <a16:creationId xmlns:a16="http://schemas.microsoft.com/office/drawing/2014/main" id="{89C9D6BB-BCA0-FEFF-D64C-021FAC43DD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78AE16-D9F3-C7DE-2B71-2934F1EBD244}"/>
              </a:ext>
            </a:extLst>
          </p:cNvPr>
          <p:cNvSpPr>
            <a:spLocks noGrp="1"/>
          </p:cNvSpPr>
          <p:nvPr>
            <p:ph type="sldNum" sz="quarter" idx="12"/>
          </p:nvPr>
        </p:nvSpPr>
        <p:spPr/>
        <p:txBody>
          <a:bodyPr/>
          <a:lstStyle/>
          <a:p>
            <a:fld id="{6522FB6F-D669-964D-AD8A-15D700CCDF55}" type="slidenum">
              <a:rPr lang="en-US" smtClean="0"/>
              <a:t>‹#›</a:t>
            </a:fld>
            <a:endParaRPr lang="en-US"/>
          </a:p>
        </p:txBody>
      </p:sp>
    </p:spTree>
    <p:extLst>
      <p:ext uri="{BB962C8B-B14F-4D97-AF65-F5344CB8AC3E}">
        <p14:creationId xmlns:p14="http://schemas.microsoft.com/office/powerpoint/2010/main" val="2695944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E7352-C3A0-D8CA-5FBC-BE3C99A7A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32F2A0-AC57-41A1-6EA7-4479122BB1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21E3CC-DE84-EF61-9AAD-DD54685E992F}"/>
              </a:ext>
            </a:extLst>
          </p:cNvPr>
          <p:cNvSpPr>
            <a:spLocks noGrp="1"/>
          </p:cNvSpPr>
          <p:nvPr>
            <p:ph type="dt" sz="half" idx="10"/>
          </p:nvPr>
        </p:nvSpPr>
        <p:spPr/>
        <p:txBody>
          <a:bodyPr/>
          <a:lstStyle/>
          <a:p>
            <a:fld id="{F6FA311A-F8DA-1E41-870D-B235B6C71B18}" type="datetimeFigureOut">
              <a:rPr lang="en-US" smtClean="0"/>
              <a:t>4/17/25</a:t>
            </a:fld>
            <a:endParaRPr lang="en-US"/>
          </a:p>
        </p:txBody>
      </p:sp>
      <p:sp>
        <p:nvSpPr>
          <p:cNvPr id="5" name="Footer Placeholder 4">
            <a:extLst>
              <a:ext uri="{FF2B5EF4-FFF2-40B4-BE49-F238E27FC236}">
                <a16:creationId xmlns:a16="http://schemas.microsoft.com/office/drawing/2014/main" id="{202C5CDD-2F63-7785-782C-1745B55E0F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23DB60-E1F4-0C2F-A283-D39351F1710F}"/>
              </a:ext>
            </a:extLst>
          </p:cNvPr>
          <p:cNvSpPr>
            <a:spLocks noGrp="1"/>
          </p:cNvSpPr>
          <p:nvPr>
            <p:ph type="sldNum" sz="quarter" idx="12"/>
          </p:nvPr>
        </p:nvSpPr>
        <p:spPr/>
        <p:txBody>
          <a:bodyPr/>
          <a:lstStyle/>
          <a:p>
            <a:fld id="{6522FB6F-D669-964D-AD8A-15D700CCDF55}" type="slidenum">
              <a:rPr lang="en-US" smtClean="0"/>
              <a:t>‹#›</a:t>
            </a:fld>
            <a:endParaRPr lang="en-US"/>
          </a:p>
        </p:txBody>
      </p:sp>
    </p:spTree>
    <p:extLst>
      <p:ext uri="{BB962C8B-B14F-4D97-AF65-F5344CB8AC3E}">
        <p14:creationId xmlns:p14="http://schemas.microsoft.com/office/powerpoint/2010/main" val="1012818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342F0-81F3-BEAC-942A-3297CD4A22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93A1BB-9694-8D25-3894-385B2F3B21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EDA5B4-E7A8-4833-4523-E666FA62B9B1}"/>
              </a:ext>
            </a:extLst>
          </p:cNvPr>
          <p:cNvSpPr>
            <a:spLocks noGrp="1"/>
          </p:cNvSpPr>
          <p:nvPr>
            <p:ph type="dt" sz="half" idx="10"/>
          </p:nvPr>
        </p:nvSpPr>
        <p:spPr/>
        <p:txBody>
          <a:bodyPr/>
          <a:lstStyle/>
          <a:p>
            <a:fld id="{F6FA311A-F8DA-1E41-870D-B235B6C71B18}" type="datetimeFigureOut">
              <a:rPr lang="en-US" smtClean="0"/>
              <a:t>4/17/25</a:t>
            </a:fld>
            <a:endParaRPr lang="en-US"/>
          </a:p>
        </p:txBody>
      </p:sp>
      <p:sp>
        <p:nvSpPr>
          <p:cNvPr id="5" name="Footer Placeholder 4">
            <a:extLst>
              <a:ext uri="{FF2B5EF4-FFF2-40B4-BE49-F238E27FC236}">
                <a16:creationId xmlns:a16="http://schemas.microsoft.com/office/drawing/2014/main" id="{BABB6BDF-E1C4-AB46-674F-AE375D1FA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0442C-AAF4-41A3-0679-B5013398C172}"/>
              </a:ext>
            </a:extLst>
          </p:cNvPr>
          <p:cNvSpPr>
            <a:spLocks noGrp="1"/>
          </p:cNvSpPr>
          <p:nvPr>
            <p:ph type="sldNum" sz="quarter" idx="12"/>
          </p:nvPr>
        </p:nvSpPr>
        <p:spPr/>
        <p:txBody>
          <a:bodyPr/>
          <a:lstStyle/>
          <a:p>
            <a:fld id="{6522FB6F-D669-964D-AD8A-15D700CCDF55}" type="slidenum">
              <a:rPr lang="en-US" smtClean="0"/>
              <a:t>‹#›</a:t>
            </a:fld>
            <a:endParaRPr lang="en-US"/>
          </a:p>
        </p:txBody>
      </p:sp>
    </p:spTree>
    <p:extLst>
      <p:ext uri="{BB962C8B-B14F-4D97-AF65-F5344CB8AC3E}">
        <p14:creationId xmlns:p14="http://schemas.microsoft.com/office/powerpoint/2010/main" val="551898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8B828-DCB3-461D-543D-7BB4DF8004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3644B7-504F-E09C-D275-1D7FE8F96F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B98C96-49B3-40F9-52E9-2B125B874AE0}"/>
              </a:ext>
            </a:extLst>
          </p:cNvPr>
          <p:cNvSpPr>
            <a:spLocks noGrp="1"/>
          </p:cNvSpPr>
          <p:nvPr>
            <p:ph type="dt" sz="half" idx="10"/>
          </p:nvPr>
        </p:nvSpPr>
        <p:spPr/>
        <p:txBody>
          <a:bodyPr/>
          <a:lstStyle/>
          <a:p>
            <a:fld id="{F6FA311A-F8DA-1E41-870D-B235B6C71B18}" type="datetimeFigureOut">
              <a:rPr lang="en-US" smtClean="0"/>
              <a:t>4/17/25</a:t>
            </a:fld>
            <a:endParaRPr lang="en-US"/>
          </a:p>
        </p:txBody>
      </p:sp>
      <p:sp>
        <p:nvSpPr>
          <p:cNvPr id="5" name="Footer Placeholder 4">
            <a:extLst>
              <a:ext uri="{FF2B5EF4-FFF2-40B4-BE49-F238E27FC236}">
                <a16:creationId xmlns:a16="http://schemas.microsoft.com/office/drawing/2014/main" id="{9B4F5995-8AE1-1800-E1A8-12D7C64500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07BEE8-536D-55A3-26DE-477AD0A6C2B5}"/>
              </a:ext>
            </a:extLst>
          </p:cNvPr>
          <p:cNvSpPr>
            <a:spLocks noGrp="1"/>
          </p:cNvSpPr>
          <p:nvPr>
            <p:ph type="sldNum" sz="quarter" idx="12"/>
          </p:nvPr>
        </p:nvSpPr>
        <p:spPr/>
        <p:txBody>
          <a:bodyPr/>
          <a:lstStyle/>
          <a:p>
            <a:fld id="{6522FB6F-D669-964D-AD8A-15D700CCDF55}" type="slidenum">
              <a:rPr lang="en-US" smtClean="0"/>
              <a:t>‹#›</a:t>
            </a:fld>
            <a:endParaRPr lang="en-US"/>
          </a:p>
        </p:txBody>
      </p:sp>
    </p:spTree>
    <p:extLst>
      <p:ext uri="{BB962C8B-B14F-4D97-AF65-F5344CB8AC3E}">
        <p14:creationId xmlns:p14="http://schemas.microsoft.com/office/powerpoint/2010/main" val="201124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1BCA4-2C69-C884-18E3-711CDBC96A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A1E799-4177-06D8-DCC7-88659E64E6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44B648-FC09-D09E-DD69-59D9880010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63BA98-0030-7583-3198-DD0FA904AACF}"/>
              </a:ext>
            </a:extLst>
          </p:cNvPr>
          <p:cNvSpPr>
            <a:spLocks noGrp="1"/>
          </p:cNvSpPr>
          <p:nvPr>
            <p:ph type="dt" sz="half" idx="10"/>
          </p:nvPr>
        </p:nvSpPr>
        <p:spPr/>
        <p:txBody>
          <a:bodyPr/>
          <a:lstStyle/>
          <a:p>
            <a:fld id="{F6FA311A-F8DA-1E41-870D-B235B6C71B18}" type="datetimeFigureOut">
              <a:rPr lang="en-US" smtClean="0"/>
              <a:t>4/17/25</a:t>
            </a:fld>
            <a:endParaRPr lang="en-US"/>
          </a:p>
        </p:txBody>
      </p:sp>
      <p:sp>
        <p:nvSpPr>
          <p:cNvPr id="6" name="Footer Placeholder 5">
            <a:extLst>
              <a:ext uri="{FF2B5EF4-FFF2-40B4-BE49-F238E27FC236}">
                <a16:creationId xmlns:a16="http://schemas.microsoft.com/office/drawing/2014/main" id="{EBB11C76-FB2B-CFA6-69FB-BB9EE76AE4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21E5E3-AE28-B5B0-529D-C7E6B43F85A8}"/>
              </a:ext>
            </a:extLst>
          </p:cNvPr>
          <p:cNvSpPr>
            <a:spLocks noGrp="1"/>
          </p:cNvSpPr>
          <p:nvPr>
            <p:ph type="sldNum" sz="quarter" idx="12"/>
          </p:nvPr>
        </p:nvSpPr>
        <p:spPr/>
        <p:txBody>
          <a:bodyPr/>
          <a:lstStyle/>
          <a:p>
            <a:fld id="{6522FB6F-D669-964D-AD8A-15D700CCDF55}" type="slidenum">
              <a:rPr lang="en-US" smtClean="0"/>
              <a:t>‹#›</a:t>
            </a:fld>
            <a:endParaRPr lang="en-US"/>
          </a:p>
        </p:txBody>
      </p:sp>
    </p:spTree>
    <p:extLst>
      <p:ext uri="{BB962C8B-B14F-4D97-AF65-F5344CB8AC3E}">
        <p14:creationId xmlns:p14="http://schemas.microsoft.com/office/powerpoint/2010/main" val="2060892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DF2A-7D51-68DD-A392-721DAF7661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468D5E-26DC-B0F3-D835-44B16EF731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BF9F5F-3A80-9188-A370-BD4D2D4EEA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951C51-76AC-8314-2540-0F3D1AB84C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F5A997-699A-EFB4-4829-345A7D5870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26B79D-FB44-A5BB-EC0A-83FB9FECE74F}"/>
              </a:ext>
            </a:extLst>
          </p:cNvPr>
          <p:cNvSpPr>
            <a:spLocks noGrp="1"/>
          </p:cNvSpPr>
          <p:nvPr>
            <p:ph type="dt" sz="half" idx="10"/>
          </p:nvPr>
        </p:nvSpPr>
        <p:spPr/>
        <p:txBody>
          <a:bodyPr/>
          <a:lstStyle/>
          <a:p>
            <a:fld id="{F6FA311A-F8DA-1E41-870D-B235B6C71B18}" type="datetimeFigureOut">
              <a:rPr lang="en-US" smtClean="0"/>
              <a:t>4/17/25</a:t>
            </a:fld>
            <a:endParaRPr lang="en-US"/>
          </a:p>
        </p:txBody>
      </p:sp>
      <p:sp>
        <p:nvSpPr>
          <p:cNvPr id="8" name="Footer Placeholder 7">
            <a:extLst>
              <a:ext uri="{FF2B5EF4-FFF2-40B4-BE49-F238E27FC236}">
                <a16:creationId xmlns:a16="http://schemas.microsoft.com/office/drawing/2014/main" id="{6BDA31E7-452E-C39D-D17C-4E74ED6926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A2571B-C18A-4C7B-F402-F3E7F34396F8}"/>
              </a:ext>
            </a:extLst>
          </p:cNvPr>
          <p:cNvSpPr>
            <a:spLocks noGrp="1"/>
          </p:cNvSpPr>
          <p:nvPr>
            <p:ph type="sldNum" sz="quarter" idx="12"/>
          </p:nvPr>
        </p:nvSpPr>
        <p:spPr/>
        <p:txBody>
          <a:bodyPr/>
          <a:lstStyle/>
          <a:p>
            <a:fld id="{6522FB6F-D669-964D-AD8A-15D700CCDF55}" type="slidenum">
              <a:rPr lang="en-US" smtClean="0"/>
              <a:t>‹#›</a:t>
            </a:fld>
            <a:endParaRPr lang="en-US"/>
          </a:p>
        </p:txBody>
      </p:sp>
    </p:spTree>
    <p:extLst>
      <p:ext uri="{BB962C8B-B14F-4D97-AF65-F5344CB8AC3E}">
        <p14:creationId xmlns:p14="http://schemas.microsoft.com/office/powerpoint/2010/main" val="4277706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61EFF-4F75-D038-CC4A-DFE16534AC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7A3EA0-D84D-D8B7-49C4-7049F2F22C8C}"/>
              </a:ext>
            </a:extLst>
          </p:cNvPr>
          <p:cNvSpPr>
            <a:spLocks noGrp="1"/>
          </p:cNvSpPr>
          <p:nvPr>
            <p:ph type="dt" sz="half" idx="10"/>
          </p:nvPr>
        </p:nvSpPr>
        <p:spPr/>
        <p:txBody>
          <a:bodyPr/>
          <a:lstStyle/>
          <a:p>
            <a:fld id="{F6FA311A-F8DA-1E41-870D-B235B6C71B18}" type="datetimeFigureOut">
              <a:rPr lang="en-US" smtClean="0"/>
              <a:t>4/17/25</a:t>
            </a:fld>
            <a:endParaRPr lang="en-US"/>
          </a:p>
        </p:txBody>
      </p:sp>
      <p:sp>
        <p:nvSpPr>
          <p:cNvPr id="4" name="Footer Placeholder 3">
            <a:extLst>
              <a:ext uri="{FF2B5EF4-FFF2-40B4-BE49-F238E27FC236}">
                <a16:creationId xmlns:a16="http://schemas.microsoft.com/office/drawing/2014/main" id="{698538EC-1C96-748A-A0A3-07DE4DBC3A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A0D41C-A72D-0F08-4FD2-A4535254A164}"/>
              </a:ext>
            </a:extLst>
          </p:cNvPr>
          <p:cNvSpPr>
            <a:spLocks noGrp="1"/>
          </p:cNvSpPr>
          <p:nvPr>
            <p:ph type="sldNum" sz="quarter" idx="12"/>
          </p:nvPr>
        </p:nvSpPr>
        <p:spPr/>
        <p:txBody>
          <a:bodyPr/>
          <a:lstStyle/>
          <a:p>
            <a:fld id="{6522FB6F-D669-964D-AD8A-15D700CCDF55}" type="slidenum">
              <a:rPr lang="en-US" smtClean="0"/>
              <a:t>‹#›</a:t>
            </a:fld>
            <a:endParaRPr lang="en-US"/>
          </a:p>
        </p:txBody>
      </p:sp>
    </p:spTree>
    <p:extLst>
      <p:ext uri="{BB962C8B-B14F-4D97-AF65-F5344CB8AC3E}">
        <p14:creationId xmlns:p14="http://schemas.microsoft.com/office/powerpoint/2010/main" val="2450396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B7E5B9-B37C-2C17-4930-6E2FEF5B0678}"/>
              </a:ext>
            </a:extLst>
          </p:cNvPr>
          <p:cNvSpPr>
            <a:spLocks noGrp="1"/>
          </p:cNvSpPr>
          <p:nvPr>
            <p:ph type="dt" sz="half" idx="10"/>
          </p:nvPr>
        </p:nvSpPr>
        <p:spPr/>
        <p:txBody>
          <a:bodyPr/>
          <a:lstStyle/>
          <a:p>
            <a:fld id="{F6FA311A-F8DA-1E41-870D-B235B6C71B18}" type="datetimeFigureOut">
              <a:rPr lang="en-US" smtClean="0"/>
              <a:t>4/17/25</a:t>
            </a:fld>
            <a:endParaRPr lang="en-US"/>
          </a:p>
        </p:txBody>
      </p:sp>
      <p:sp>
        <p:nvSpPr>
          <p:cNvPr id="3" name="Footer Placeholder 2">
            <a:extLst>
              <a:ext uri="{FF2B5EF4-FFF2-40B4-BE49-F238E27FC236}">
                <a16:creationId xmlns:a16="http://schemas.microsoft.com/office/drawing/2014/main" id="{6F4801AE-6266-EC92-791A-1006093EF6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91E275-EDE6-8077-FDF5-D847C2D7721C}"/>
              </a:ext>
            </a:extLst>
          </p:cNvPr>
          <p:cNvSpPr>
            <a:spLocks noGrp="1"/>
          </p:cNvSpPr>
          <p:nvPr>
            <p:ph type="sldNum" sz="quarter" idx="12"/>
          </p:nvPr>
        </p:nvSpPr>
        <p:spPr/>
        <p:txBody>
          <a:bodyPr/>
          <a:lstStyle/>
          <a:p>
            <a:fld id="{6522FB6F-D669-964D-AD8A-15D700CCDF55}" type="slidenum">
              <a:rPr lang="en-US" smtClean="0"/>
              <a:t>‹#›</a:t>
            </a:fld>
            <a:endParaRPr lang="en-US"/>
          </a:p>
        </p:txBody>
      </p:sp>
    </p:spTree>
    <p:extLst>
      <p:ext uri="{BB962C8B-B14F-4D97-AF65-F5344CB8AC3E}">
        <p14:creationId xmlns:p14="http://schemas.microsoft.com/office/powerpoint/2010/main" val="2566509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9A4D9-5B95-E12A-2C75-591D5F342D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A54CB7-5027-8BFA-9CF4-9BE180A724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AE5C00-58D2-2C10-66A4-EF12CAA0C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54EE38-AD90-3E27-B45B-9267CC27D7CC}"/>
              </a:ext>
            </a:extLst>
          </p:cNvPr>
          <p:cNvSpPr>
            <a:spLocks noGrp="1"/>
          </p:cNvSpPr>
          <p:nvPr>
            <p:ph type="dt" sz="half" idx="10"/>
          </p:nvPr>
        </p:nvSpPr>
        <p:spPr/>
        <p:txBody>
          <a:bodyPr/>
          <a:lstStyle/>
          <a:p>
            <a:fld id="{F6FA311A-F8DA-1E41-870D-B235B6C71B18}" type="datetimeFigureOut">
              <a:rPr lang="en-US" smtClean="0"/>
              <a:t>4/17/25</a:t>
            </a:fld>
            <a:endParaRPr lang="en-US"/>
          </a:p>
        </p:txBody>
      </p:sp>
      <p:sp>
        <p:nvSpPr>
          <p:cNvPr id="6" name="Footer Placeholder 5">
            <a:extLst>
              <a:ext uri="{FF2B5EF4-FFF2-40B4-BE49-F238E27FC236}">
                <a16:creationId xmlns:a16="http://schemas.microsoft.com/office/drawing/2014/main" id="{4568E508-7D5E-7CD6-5B88-5971999C7A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CB0200-4C24-8642-12F4-9954375623A3}"/>
              </a:ext>
            </a:extLst>
          </p:cNvPr>
          <p:cNvSpPr>
            <a:spLocks noGrp="1"/>
          </p:cNvSpPr>
          <p:nvPr>
            <p:ph type="sldNum" sz="quarter" idx="12"/>
          </p:nvPr>
        </p:nvSpPr>
        <p:spPr/>
        <p:txBody>
          <a:bodyPr/>
          <a:lstStyle/>
          <a:p>
            <a:fld id="{6522FB6F-D669-964D-AD8A-15D700CCDF55}" type="slidenum">
              <a:rPr lang="en-US" smtClean="0"/>
              <a:t>‹#›</a:t>
            </a:fld>
            <a:endParaRPr lang="en-US"/>
          </a:p>
        </p:txBody>
      </p:sp>
    </p:spTree>
    <p:extLst>
      <p:ext uri="{BB962C8B-B14F-4D97-AF65-F5344CB8AC3E}">
        <p14:creationId xmlns:p14="http://schemas.microsoft.com/office/powerpoint/2010/main" val="3385456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7276D-D0B5-A1B5-9A9B-A05F2989EB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73CE72-72D5-8522-05BC-50F9723981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FD94F6-D7E6-B69D-C489-857153324A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1130D9-5A8A-DE70-3AA8-356E1B40CCFD}"/>
              </a:ext>
            </a:extLst>
          </p:cNvPr>
          <p:cNvSpPr>
            <a:spLocks noGrp="1"/>
          </p:cNvSpPr>
          <p:nvPr>
            <p:ph type="dt" sz="half" idx="10"/>
          </p:nvPr>
        </p:nvSpPr>
        <p:spPr/>
        <p:txBody>
          <a:bodyPr/>
          <a:lstStyle/>
          <a:p>
            <a:fld id="{F6FA311A-F8DA-1E41-870D-B235B6C71B18}" type="datetimeFigureOut">
              <a:rPr lang="en-US" smtClean="0"/>
              <a:t>4/17/25</a:t>
            </a:fld>
            <a:endParaRPr lang="en-US"/>
          </a:p>
        </p:txBody>
      </p:sp>
      <p:sp>
        <p:nvSpPr>
          <p:cNvPr id="6" name="Footer Placeholder 5">
            <a:extLst>
              <a:ext uri="{FF2B5EF4-FFF2-40B4-BE49-F238E27FC236}">
                <a16:creationId xmlns:a16="http://schemas.microsoft.com/office/drawing/2014/main" id="{3FF8FDCD-E80B-C9EA-8979-25DF7B4D2F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0C6786-D585-4972-4C4D-D84F332DC986}"/>
              </a:ext>
            </a:extLst>
          </p:cNvPr>
          <p:cNvSpPr>
            <a:spLocks noGrp="1"/>
          </p:cNvSpPr>
          <p:nvPr>
            <p:ph type="sldNum" sz="quarter" idx="12"/>
          </p:nvPr>
        </p:nvSpPr>
        <p:spPr/>
        <p:txBody>
          <a:bodyPr/>
          <a:lstStyle/>
          <a:p>
            <a:fld id="{6522FB6F-D669-964D-AD8A-15D700CCDF55}" type="slidenum">
              <a:rPr lang="en-US" smtClean="0"/>
              <a:t>‹#›</a:t>
            </a:fld>
            <a:endParaRPr lang="en-US"/>
          </a:p>
        </p:txBody>
      </p:sp>
    </p:spTree>
    <p:extLst>
      <p:ext uri="{BB962C8B-B14F-4D97-AF65-F5344CB8AC3E}">
        <p14:creationId xmlns:p14="http://schemas.microsoft.com/office/powerpoint/2010/main" val="1502064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20A2F4-B84B-37A5-0C81-22D797BBB1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7030D2-00A6-3319-D3BE-8ACBFFD64C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9A67A-5539-002D-7075-BB0EB8D7AD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6FA311A-F8DA-1E41-870D-B235B6C71B18}" type="datetimeFigureOut">
              <a:rPr lang="en-US" smtClean="0"/>
              <a:t>4/17/25</a:t>
            </a:fld>
            <a:endParaRPr lang="en-US"/>
          </a:p>
        </p:txBody>
      </p:sp>
      <p:sp>
        <p:nvSpPr>
          <p:cNvPr id="5" name="Footer Placeholder 4">
            <a:extLst>
              <a:ext uri="{FF2B5EF4-FFF2-40B4-BE49-F238E27FC236}">
                <a16:creationId xmlns:a16="http://schemas.microsoft.com/office/drawing/2014/main" id="{6645F41C-A295-E1E2-6FD3-947D5FB0D5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081D649-D1FB-8302-3F6A-F92D0E5F58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522FB6F-D669-964D-AD8A-15D700CCDF55}" type="slidenum">
              <a:rPr lang="en-US" smtClean="0"/>
              <a:t>‹#›</a:t>
            </a:fld>
            <a:endParaRPr lang="en-US"/>
          </a:p>
        </p:txBody>
      </p:sp>
    </p:spTree>
    <p:extLst>
      <p:ext uri="{BB962C8B-B14F-4D97-AF65-F5344CB8AC3E}">
        <p14:creationId xmlns:p14="http://schemas.microsoft.com/office/powerpoint/2010/main" val="582064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climateurope.eu/earth-system-modeling-a-definition/"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climateurope.eu/earth-system-modeling-a-definition/"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climateurope.eu/earth-system-modeling-a-definitio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16.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0.png"/><Relationship Id="rId25" Type="http://schemas.openxmlformats.org/officeDocument/2006/relationships/image" Target="../media/image39.png"/><Relationship Id="rId2" Type="http://schemas.openxmlformats.org/officeDocument/2006/relationships/notesSlide" Target="../notesSlides/notesSlide25.xml"/><Relationship Id="rId16" Type="http://schemas.openxmlformats.org/officeDocument/2006/relationships/image" Target="../media/image29.svg"/><Relationship Id="rId20" Type="http://schemas.openxmlformats.org/officeDocument/2006/relationships/image" Target="../media/image33.svg"/><Relationship Id="rId1" Type="http://schemas.openxmlformats.org/officeDocument/2006/relationships/slideLayout" Target="../slideLayouts/slideLayout2.xml"/><Relationship Id="rId6" Type="http://schemas.openxmlformats.org/officeDocument/2006/relationships/image" Target="../media/image19.svg"/><Relationship Id="rId11" Type="http://schemas.openxmlformats.org/officeDocument/2006/relationships/image" Target="../media/image24.png"/><Relationship Id="rId24" Type="http://schemas.openxmlformats.org/officeDocument/2006/relationships/image" Target="../media/image37.sv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png"/><Relationship Id="rId10" Type="http://schemas.openxmlformats.org/officeDocument/2006/relationships/image" Target="../media/image23.svg"/><Relationship Id="rId19" Type="http://schemas.openxmlformats.org/officeDocument/2006/relationships/image" Target="../media/image32.pn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35.svg"/></Relationships>
</file>

<file path=ppt/slides/_rels/slide31.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16.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notesSlide" Target="../notesSlides/notesSlide26.xml"/><Relationship Id="rId16" Type="http://schemas.openxmlformats.org/officeDocument/2006/relationships/image" Target="../media/image29.svg"/><Relationship Id="rId20" Type="http://schemas.openxmlformats.org/officeDocument/2006/relationships/image" Target="../media/image33.svg"/><Relationship Id="rId1" Type="http://schemas.openxmlformats.org/officeDocument/2006/relationships/slideLayout" Target="../slideLayouts/slideLayout2.xml"/><Relationship Id="rId6" Type="http://schemas.openxmlformats.org/officeDocument/2006/relationships/image" Target="../media/image19.svg"/><Relationship Id="rId11" Type="http://schemas.openxmlformats.org/officeDocument/2006/relationships/image" Target="../media/image24.png"/><Relationship Id="rId24" Type="http://schemas.openxmlformats.org/officeDocument/2006/relationships/image" Target="../media/image39.pn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8.png"/><Relationship Id="rId10" Type="http://schemas.openxmlformats.org/officeDocument/2006/relationships/image" Target="../media/image23.svg"/><Relationship Id="rId19" Type="http://schemas.openxmlformats.org/officeDocument/2006/relationships/image" Target="../media/image32.pn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35.sv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3" Type="http://schemas.openxmlformats.org/officeDocument/2006/relationships/image" Target="../media/image38.png"/><Relationship Id="rId21" Type="http://schemas.openxmlformats.org/officeDocument/2006/relationships/image" Target="../media/image33.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notesSlide" Target="../notesSlides/notesSlide29.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svg"/><Relationship Id="rId23" Type="http://schemas.openxmlformats.org/officeDocument/2006/relationships/image" Target="../media/image35.svg"/><Relationship Id="rId10" Type="http://schemas.openxmlformats.org/officeDocument/2006/relationships/image" Target="../media/image22.png"/><Relationship Id="rId19" Type="http://schemas.openxmlformats.org/officeDocument/2006/relationships/image" Target="../media/image31.sv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34.png"/></Relationships>
</file>

<file path=ppt/slides/_rels/slide3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3" Type="http://schemas.openxmlformats.org/officeDocument/2006/relationships/image" Target="../media/image38.png"/><Relationship Id="rId21" Type="http://schemas.openxmlformats.org/officeDocument/2006/relationships/image" Target="../media/image33.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notesSlide" Target="../notesSlides/notesSlide30.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svg"/><Relationship Id="rId23" Type="http://schemas.openxmlformats.org/officeDocument/2006/relationships/image" Target="../media/image35.svg"/><Relationship Id="rId10" Type="http://schemas.openxmlformats.org/officeDocument/2006/relationships/image" Target="../media/image22.png"/><Relationship Id="rId19" Type="http://schemas.openxmlformats.org/officeDocument/2006/relationships/image" Target="../media/image31.sv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34.png"/></Relationships>
</file>

<file path=ppt/slides/_rels/slide3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3" Type="http://schemas.openxmlformats.org/officeDocument/2006/relationships/image" Target="../media/image38.png"/><Relationship Id="rId21" Type="http://schemas.openxmlformats.org/officeDocument/2006/relationships/image" Target="../media/image33.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notesSlide" Target="../notesSlides/notesSlide31.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svg"/><Relationship Id="rId23" Type="http://schemas.openxmlformats.org/officeDocument/2006/relationships/image" Target="../media/image35.svg"/><Relationship Id="rId10" Type="http://schemas.openxmlformats.org/officeDocument/2006/relationships/image" Target="../media/image22.png"/><Relationship Id="rId19" Type="http://schemas.openxmlformats.org/officeDocument/2006/relationships/image" Target="../media/image31.sv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34.png"/></Relationships>
</file>

<file path=ppt/slides/_rels/slide3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3" Type="http://schemas.openxmlformats.org/officeDocument/2006/relationships/image" Target="../media/image38.png"/><Relationship Id="rId21" Type="http://schemas.openxmlformats.org/officeDocument/2006/relationships/image" Target="../media/image33.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notesSlide" Target="../notesSlides/notesSlide32.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svg"/><Relationship Id="rId23" Type="http://schemas.openxmlformats.org/officeDocument/2006/relationships/image" Target="../media/image35.svg"/><Relationship Id="rId10" Type="http://schemas.openxmlformats.org/officeDocument/2006/relationships/image" Target="../media/image22.png"/><Relationship Id="rId19" Type="http://schemas.openxmlformats.org/officeDocument/2006/relationships/image" Target="../media/image31.sv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34.png"/></Relationships>
</file>

<file path=ppt/slides/_rels/slide3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3" Type="http://schemas.openxmlformats.org/officeDocument/2006/relationships/image" Target="../media/image38.png"/><Relationship Id="rId21" Type="http://schemas.openxmlformats.org/officeDocument/2006/relationships/image" Target="../media/image33.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notesSlide" Target="../notesSlides/notesSlide33.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svg"/><Relationship Id="rId23" Type="http://schemas.openxmlformats.org/officeDocument/2006/relationships/image" Target="../media/image35.svg"/><Relationship Id="rId10" Type="http://schemas.openxmlformats.org/officeDocument/2006/relationships/image" Target="../media/image22.png"/><Relationship Id="rId19" Type="http://schemas.openxmlformats.org/officeDocument/2006/relationships/image" Target="../media/image31.sv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34.png"/></Relationships>
</file>

<file path=ppt/slides/_rels/slide3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18" Type="http://schemas.openxmlformats.org/officeDocument/2006/relationships/image" Target="../media/image30.png"/><Relationship Id="rId3" Type="http://schemas.openxmlformats.org/officeDocument/2006/relationships/image" Target="../media/image38.png"/><Relationship Id="rId21" Type="http://schemas.openxmlformats.org/officeDocument/2006/relationships/image" Target="../media/image33.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notesSlide" Target="../notesSlides/notesSlide34.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svg"/><Relationship Id="rId23" Type="http://schemas.openxmlformats.org/officeDocument/2006/relationships/image" Target="../media/image35.svg"/><Relationship Id="rId10" Type="http://schemas.openxmlformats.org/officeDocument/2006/relationships/image" Target="../media/image22.png"/><Relationship Id="rId19" Type="http://schemas.openxmlformats.org/officeDocument/2006/relationships/image" Target="../media/image31.sv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 Id="rId22"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gisgeography.com/canada-map/" TargetMode="External"/><Relationship Id="rId5" Type="http://schemas.openxmlformats.org/officeDocument/2006/relationships/image" Target="../media/image46.sv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gisgeography.com/canada-map/" TargetMode="External"/><Relationship Id="rId5" Type="http://schemas.openxmlformats.org/officeDocument/2006/relationships/image" Target="../media/image46.sv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ameriflux.lbl.gov/sites/siteinfo/US-Ho1"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hyperlink" Target="https://ameriflux.lbl.gov/sites/siteinfo/US-Ho1"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hyperlink" Target="https://ameriflux.lbl.gov/sites/siteinfo/US-Ho1"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hyperlink" Target="https://ubuntu.com/tutorials/command-line-for-beginners#1-overview"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hyperlink" Target="https://giphy.com/gifs/hacker-sugartown-mayor-mel-Rpl1sod1vCXK0L2SU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jupyter.arc-for-eesc.c3.ca/"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women sitting around a table&#10;&#10;AI-generated content may be incorrect.">
            <a:extLst>
              <a:ext uri="{FF2B5EF4-FFF2-40B4-BE49-F238E27FC236}">
                <a16:creationId xmlns:a16="http://schemas.microsoft.com/office/drawing/2014/main" id="{3FE884C8-1C67-52A9-34EF-CDF215D3BDA9}"/>
              </a:ext>
            </a:extLst>
          </p:cNvPr>
          <p:cNvPicPr>
            <a:picLocks noChangeAspect="1"/>
          </p:cNvPicPr>
          <p:nvPr/>
        </p:nvPicPr>
        <p:blipFill>
          <a:blip r:embed="rId2"/>
          <a:stretch>
            <a:fillRect/>
          </a:stretch>
        </p:blipFill>
        <p:spPr>
          <a:xfrm>
            <a:off x="0" y="0"/>
            <a:ext cx="12192000" cy="6873691"/>
          </a:xfrm>
          <a:prstGeom prst="rect">
            <a:avLst/>
          </a:prstGeom>
          <a:noFill/>
        </p:spPr>
      </p:pic>
      <p:sp>
        <p:nvSpPr>
          <p:cNvPr id="3" name="Rounded Rectangle 2">
            <a:extLst>
              <a:ext uri="{FF2B5EF4-FFF2-40B4-BE49-F238E27FC236}">
                <a16:creationId xmlns:a16="http://schemas.microsoft.com/office/drawing/2014/main" id="{7DED76F0-5D15-4A85-E2CC-7AE4D64FDD41}"/>
              </a:ext>
            </a:extLst>
          </p:cNvPr>
          <p:cNvSpPr/>
          <p:nvPr/>
        </p:nvSpPr>
        <p:spPr>
          <a:xfrm>
            <a:off x="1459774" y="498019"/>
            <a:ext cx="9272451" cy="5861940"/>
          </a:xfrm>
          <a:prstGeom prst="roundRect">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80102689-0A10-2609-A9E4-6B00EC0F4A18}"/>
              </a:ext>
            </a:extLst>
          </p:cNvPr>
          <p:cNvSpPr txBox="1">
            <a:spLocks/>
          </p:cNvSpPr>
          <p:nvPr/>
        </p:nvSpPr>
        <p:spPr>
          <a:xfrm>
            <a:off x="1685108" y="1260237"/>
            <a:ext cx="8634548" cy="1789930"/>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rgbClr val="FFFFFF"/>
                </a:solidFill>
              </a:rPr>
              <a:t>Supercomputing in Earth and Environmental Sciences</a:t>
            </a:r>
          </a:p>
        </p:txBody>
      </p:sp>
      <p:sp>
        <p:nvSpPr>
          <p:cNvPr id="5" name="Subtitle 2">
            <a:extLst>
              <a:ext uri="{FF2B5EF4-FFF2-40B4-BE49-F238E27FC236}">
                <a16:creationId xmlns:a16="http://schemas.microsoft.com/office/drawing/2014/main" id="{6091D8DF-9910-F502-16EE-DC84C09A5850}"/>
              </a:ext>
            </a:extLst>
          </p:cNvPr>
          <p:cNvSpPr txBox="1">
            <a:spLocks/>
          </p:cNvSpPr>
          <p:nvPr/>
        </p:nvSpPr>
        <p:spPr>
          <a:xfrm>
            <a:off x="3277642" y="4676738"/>
            <a:ext cx="5449479" cy="1256127"/>
          </a:xfrm>
          <a:prstGeom prst="rect">
            <a:avLst/>
          </a:prstGeom>
        </p:spPr>
        <p:txBody>
          <a:bodyPr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solidFill>
                  <a:srgbClr val="FFFFFF"/>
                </a:solidFill>
              </a:rPr>
              <a:t>Renée Hall</a:t>
            </a:r>
          </a:p>
          <a:p>
            <a:pPr marL="0" indent="0" algn="ctr">
              <a:buNone/>
            </a:pPr>
            <a:r>
              <a:rPr lang="en-US" sz="2000" dirty="0">
                <a:solidFill>
                  <a:srgbClr val="FFFFFF"/>
                </a:solidFill>
              </a:rPr>
              <a:t>Sian Kou-Giesbrecht</a:t>
            </a:r>
          </a:p>
          <a:p>
            <a:pPr marL="0" indent="0" algn="ctr">
              <a:buNone/>
            </a:pPr>
            <a:r>
              <a:rPr lang="en-US" sz="2000" dirty="0">
                <a:solidFill>
                  <a:srgbClr val="FFFFFF"/>
                </a:solidFill>
              </a:rPr>
              <a:t>March 6, 2025</a:t>
            </a:r>
          </a:p>
        </p:txBody>
      </p:sp>
      <p:pic>
        <p:nvPicPr>
          <p:cNvPr id="7" name="Picture 6" descr="A close up of a logo&#10;&#10;AI-generated content may be incorrect.">
            <a:extLst>
              <a:ext uri="{FF2B5EF4-FFF2-40B4-BE49-F238E27FC236}">
                <a16:creationId xmlns:a16="http://schemas.microsoft.com/office/drawing/2014/main" id="{A2948CE0-D9D9-B708-0C5A-933F338C7304}"/>
              </a:ext>
            </a:extLst>
          </p:cNvPr>
          <p:cNvPicPr>
            <a:picLocks noChangeAspect="1"/>
          </p:cNvPicPr>
          <p:nvPr/>
        </p:nvPicPr>
        <p:blipFill>
          <a:blip r:embed="rId3"/>
          <a:stretch>
            <a:fillRect/>
          </a:stretch>
        </p:blipFill>
        <p:spPr>
          <a:xfrm>
            <a:off x="3405232" y="3436845"/>
            <a:ext cx="5194300" cy="812800"/>
          </a:xfrm>
          <a:prstGeom prst="rect">
            <a:avLst/>
          </a:prstGeom>
        </p:spPr>
      </p:pic>
    </p:spTree>
    <p:extLst>
      <p:ext uri="{BB962C8B-B14F-4D97-AF65-F5344CB8AC3E}">
        <p14:creationId xmlns:p14="http://schemas.microsoft.com/office/powerpoint/2010/main" val="2299791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48F45-81B8-3D8B-5BF6-C4AEC0B6B6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4BA681-D4D7-C25D-CE17-70D9D9B3B44B}"/>
              </a:ext>
            </a:extLst>
          </p:cNvPr>
          <p:cNvSpPr>
            <a:spLocks noGrp="1"/>
          </p:cNvSpPr>
          <p:nvPr>
            <p:ph type="title"/>
          </p:nvPr>
        </p:nvSpPr>
        <p:spPr/>
        <p:txBody>
          <a:bodyPr/>
          <a:lstStyle/>
          <a:p>
            <a:r>
              <a:rPr lang="en-US" dirty="0"/>
              <a:t>What is Digital Research Infrastructure?</a:t>
            </a:r>
          </a:p>
        </p:txBody>
      </p:sp>
      <p:sp>
        <p:nvSpPr>
          <p:cNvPr id="3" name="Content Placeholder 2">
            <a:extLst>
              <a:ext uri="{FF2B5EF4-FFF2-40B4-BE49-F238E27FC236}">
                <a16:creationId xmlns:a16="http://schemas.microsoft.com/office/drawing/2014/main" id="{5685A02A-E13D-24E5-212D-CDD5F4298025}"/>
              </a:ext>
            </a:extLst>
          </p:cNvPr>
          <p:cNvSpPr>
            <a:spLocks noGrp="1"/>
          </p:cNvSpPr>
          <p:nvPr>
            <p:ph idx="1"/>
          </p:nvPr>
        </p:nvSpPr>
        <p:spPr>
          <a:xfrm>
            <a:off x="838200" y="1825625"/>
            <a:ext cx="5645727" cy="4525299"/>
          </a:xfrm>
        </p:spPr>
        <p:txBody>
          <a:bodyPr>
            <a:normAutofit/>
          </a:bodyPr>
          <a:lstStyle/>
          <a:p>
            <a:pPr algn="l">
              <a:spcAft>
                <a:spcPts val="750"/>
              </a:spcAft>
              <a:buFont typeface="Arial" panose="020B0604020202020204" pitchFamily="34" charset="0"/>
              <a:buChar char="•"/>
            </a:pPr>
            <a:r>
              <a:rPr lang="en-CA" b="1" i="0" dirty="0">
                <a:solidFill>
                  <a:srgbClr val="333333"/>
                </a:solidFill>
                <a:effectLst/>
              </a:rPr>
              <a:t>data management (DM)</a:t>
            </a:r>
            <a:endParaRPr lang="en-CA" dirty="0">
              <a:solidFill>
                <a:srgbClr val="333333"/>
              </a:solidFill>
            </a:endParaRPr>
          </a:p>
          <a:p>
            <a:pPr algn="l">
              <a:spcAft>
                <a:spcPts val="750"/>
              </a:spcAft>
              <a:buFont typeface="Arial" panose="020B0604020202020204" pitchFamily="34" charset="0"/>
              <a:buChar char="•"/>
            </a:pPr>
            <a:endParaRPr lang="en-CA" b="1" i="0" dirty="0">
              <a:solidFill>
                <a:srgbClr val="333333"/>
              </a:solidFill>
              <a:effectLst/>
            </a:endParaRPr>
          </a:p>
          <a:p>
            <a:pPr algn="l">
              <a:spcAft>
                <a:spcPts val="750"/>
              </a:spcAft>
              <a:buFont typeface="Arial" panose="020B0604020202020204" pitchFamily="34" charset="0"/>
              <a:buChar char="•"/>
            </a:pPr>
            <a:r>
              <a:rPr lang="en-CA" b="1" i="0" dirty="0">
                <a:solidFill>
                  <a:srgbClr val="333333"/>
                </a:solidFill>
                <a:effectLst/>
              </a:rPr>
              <a:t>research software (RS)</a:t>
            </a:r>
            <a:endParaRPr lang="en-CA" dirty="0">
              <a:solidFill>
                <a:srgbClr val="333333"/>
              </a:solidFill>
            </a:endParaRPr>
          </a:p>
          <a:p>
            <a:pPr algn="l">
              <a:spcAft>
                <a:spcPts val="750"/>
              </a:spcAft>
              <a:buFont typeface="Arial" panose="020B0604020202020204" pitchFamily="34" charset="0"/>
              <a:buChar char="•"/>
            </a:pPr>
            <a:endParaRPr lang="en-CA" b="1" i="0" dirty="0">
              <a:solidFill>
                <a:srgbClr val="333333"/>
              </a:solidFill>
              <a:effectLst/>
            </a:endParaRPr>
          </a:p>
          <a:p>
            <a:pPr algn="l">
              <a:spcAft>
                <a:spcPts val="750"/>
              </a:spcAft>
              <a:buFont typeface="Arial" panose="020B0604020202020204" pitchFamily="34" charset="0"/>
              <a:buChar char="•"/>
            </a:pPr>
            <a:r>
              <a:rPr lang="en-CA" b="1" i="0" dirty="0">
                <a:solidFill>
                  <a:srgbClr val="333333"/>
                </a:solidFill>
                <a:effectLst/>
              </a:rPr>
              <a:t>advanced research computing (ARC)</a:t>
            </a:r>
            <a:endParaRPr lang="en-CA" b="0" i="0" dirty="0">
              <a:solidFill>
                <a:srgbClr val="333333"/>
              </a:solidFill>
              <a:effectLst/>
            </a:endParaRPr>
          </a:p>
        </p:txBody>
      </p:sp>
      <p:pic>
        <p:nvPicPr>
          <p:cNvPr id="4" name="Picture 2" descr="Adding Contacts in the Hearsay Mobile App – Help Center">
            <a:extLst>
              <a:ext uri="{FF2B5EF4-FFF2-40B4-BE49-F238E27FC236}">
                <a16:creationId xmlns:a16="http://schemas.microsoft.com/office/drawing/2014/main" id="{A56913F2-65B0-832B-2543-0D5A77B82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046" y="1607242"/>
            <a:ext cx="2559138" cy="4962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835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50CA7-9C0D-2911-3262-DDCA4A3A1F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9C1A24-EF28-713B-B5AB-06F92ED9D98B}"/>
              </a:ext>
            </a:extLst>
          </p:cNvPr>
          <p:cNvSpPr>
            <a:spLocks noGrp="1"/>
          </p:cNvSpPr>
          <p:nvPr>
            <p:ph type="title"/>
          </p:nvPr>
        </p:nvSpPr>
        <p:spPr/>
        <p:txBody>
          <a:bodyPr/>
          <a:lstStyle/>
          <a:p>
            <a:r>
              <a:rPr lang="en-US" dirty="0"/>
              <a:t>What is Digital Research Infrastructure?</a:t>
            </a:r>
          </a:p>
        </p:txBody>
      </p:sp>
      <p:sp>
        <p:nvSpPr>
          <p:cNvPr id="3" name="Content Placeholder 2">
            <a:extLst>
              <a:ext uri="{FF2B5EF4-FFF2-40B4-BE49-F238E27FC236}">
                <a16:creationId xmlns:a16="http://schemas.microsoft.com/office/drawing/2014/main" id="{C6B58737-7E38-9331-7AD0-766EAE179EF3}"/>
              </a:ext>
            </a:extLst>
          </p:cNvPr>
          <p:cNvSpPr>
            <a:spLocks noGrp="1"/>
          </p:cNvSpPr>
          <p:nvPr>
            <p:ph idx="1"/>
          </p:nvPr>
        </p:nvSpPr>
        <p:spPr>
          <a:xfrm>
            <a:off x="838200" y="1825625"/>
            <a:ext cx="5645727" cy="4525299"/>
          </a:xfrm>
        </p:spPr>
        <p:txBody>
          <a:bodyPr>
            <a:normAutofit/>
          </a:bodyPr>
          <a:lstStyle/>
          <a:p>
            <a:pPr algn="l">
              <a:spcAft>
                <a:spcPts val="750"/>
              </a:spcAft>
              <a:buFont typeface="Arial" panose="020B0604020202020204" pitchFamily="34" charset="0"/>
              <a:buChar char="•"/>
            </a:pPr>
            <a:r>
              <a:rPr lang="en-CA" b="1" i="0" dirty="0">
                <a:solidFill>
                  <a:srgbClr val="333333"/>
                </a:solidFill>
                <a:effectLst/>
              </a:rPr>
              <a:t>data management (DM)</a:t>
            </a:r>
            <a:endParaRPr lang="en-CA" dirty="0">
              <a:solidFill>
                <a:srgbClr val="333333"/>
              </a:solidFill>
            </a:endParaRPr>
          </a:p>
          <a:p>
            <a:pPr algn="l">
              <a:spcAft>
                <a:spcPts val="750"/>
              </a:spcAft>
              <a:buFont typeface="Arial" panose="020B0604020202020204" pitchFamily="34" charset="0"/>
              <a:buChar char="•"/>
            </a:pPr>
            <a:endParaRPr lang="en-CA" b="1" i="0" dirty="0">
              <a:solidFill>
                <a:srgbClr val="333333"/>
              </a:solidFill>
              <a:effectLst/>
            </a:endParaRPr>
          </a:p>
          <a:p>
            <a:pPr algn="l">
              <a:spcAft>
                <a:spcPts val="750"/>
              </a:spcAft>
              <a:buFont typeface="Arial" panose="020B0604020202020204" pitchFamily="34" charset="0"/>
              <a:buChar char="•"/>
            </a:pPr>
            <a:r>
              <a:rPr lang="en-CA" b="1" i="0" dirty="0">
                <a:solidFill>
                  <a:srgbClr val="333333"/>
                </a:solidFill>
                <a:effectLst/>
              </a:rPr>
              <a:t>research software (RS)</a:t>
            </a:r>
            <a:endParaRPr lang="en-CA" dirty="0">
              <a:solidFill>
                <a:srgbClr val="333333"/>
              </a:solidFill>
            </a:endParaRPr>
          </a:p>
          <a:p>
            <a:pPr algn="l">
              <a:spcAft>
                <a:spcPts val="750"/>
              </a:spcAft>
              <a:buFont typeface="Arial" panose="020B0604020202020204" pitchFamily="34" charset="0"/>
              <a:buChar char="•"/>
            </a:pPr>
            <a:endParaRPr lang="en-CA" b="1" i="0" dirty="0">
              <a:solidFill>
                <a:srgbClr val="333333"/>
              </a:solidFill>
              <a:effectLst/>
            </a:endParaRPr>
          </a:p>
          <a:p>
            <a:pPr algn="l">
              <a:spcAft>
                <a:spcPts val="750"/>
              </a:spcAft>
              <a:buFont typeface="Arial" panose="020B0604020202020204" pitchFamily="34" charset="0"/>
              <a:buChar char="•"/>
            </a:pPr>
            <a:r>
              <a:rPr lang="en-CA" b="1" i="0" dirty="0">
                <a:solidFill>
                  <a:srgbClr val="333333"/>
                </a:solidFill>
                <a:effectLst/>
              </a:rPr>
              <a:t>advanced research computing (ARC)</a:t>
            </a:r>
            <a:endParaRPr lang="en-CA" b="0" i="0" dirty="0">
              <a:solidFill>
                <a:srgbClr val="333333"/>
              </a:solidFill>
              <a:effectLst/>
            </a:endParaRPr>
          </a:p>
        </p:txBody>
      </p:sp>
      <p:pic>
        <p:nvPicPr>
          <p:cNvPr id="5" name="Picture 4">
            <a:extLst>
              <a:ext uri="{FF2B5EF4-FFF2-40B4-BE49-F238E27FC236}">
                <a16:creationId xmlns:a16="http://schemas.microsoft.com/office/drawing/2014/main" id="{18F13586-3DE9-3F1E-8AE4-E1ED2838EF93}"/>
              </a:ext>
            </a:extLst>
          </p:cNvPr>
          <p:cNvPicPr>
            <a:picLocks noChangeAspect="1"/>
          </p:cNvPicPr>
          <p:nvPr/>
        </p:nvPicPr>
        <p:blipFill>
          <a:blip r:embed="rId3"/>
          <a:stretch>
            <a:fillRect/>
          </a:stretch>
        </p:blipFill>
        <p:spPr>
          <a:xfrm>
            <a:off x="7015941" y="1690687"/>
            <a:ext cx="4525299" cy="4525299"/>
          </a:xfrm>
          <a:prstGeom prst="rect">
            <a:avLst/>
          </a:prstGeom>
        </p:spPr>
      </p:pic>
    </p:spTree>
    <p:extLst>
      <p:ext uri="{BB962C8B-B14F-4D97-AF65-F5344CB8AC3E}">
        <p14:creationId xmlns:p14="http://schemas.microsoft.com/office/powerpoint/2010/main" val="2586502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1D2D2-EBB1-7B2D-0E7A-277081D368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24F7CA-8E5A-7F63-A350-1716820EE3CA}"/>
              </a:ext>
            </a:extLst>
          </p:cNvPr>
          <p:cNvSpPr>
            <a:spLocks noGrp="1"/>
          </p:cNvSpPr>
          <p:nvPr>
            <p:ph type="title"/>
          </p:nvPr>
        </p:nvSpPr>
        <p:spPr/>
        <p:txBody>
          <a:bodyPr/>
          <a:lstStyle/>
          <a:p>
            <a:r>
              <a:rPr lang="en-US" dirty="0"/>
              <a:t>What is Digital Research Infrastructure?</a:t>
            </a:r>
          </a:p>
        </p:txBody>
      </p:sp>
      <p:sp>
        <p:nvSpPr>
          <p:cNvPr id="3" name="Content Placeholder 2">
            <a:extLst>
              <a:ext uri="{FF2B5EF4-FFF2-40B4-BE49-F238E27FC236}">
                <a16:creationId xmlns:a16="http://schemas.microsoft.com/office/drawing/2014/main" id="{C06FA0F3-1455-EBF9-2143-0D0FF34E4FAD}"/>
              </a:ext>
            </a:extLst>
          </p:cNvPr>
          <p:cNvSpPr>
            <a:spLocks noGrp="1"/>
          </p:cNvSpPr>
          <p:nvPr>
            <p:ph idx="1"/>
          </p:nvPr>
        </p:nvSpPr>
        <p:spPr>
          <a:xfrm>
            <a:off x="838200" y="1825625"/>
            <a:ext cx="5645727" cy="4525299"/>
          </a:xfrm>
        </p:spPr>
        <p:txBody>
          <a:bodyPr>
            <a:normAutofit/>
          </a:bodyPr>
          <a:lstStyle/>
          <a:p>
            <a:pPr algn="l">
              <a:spcAft>
                <a:spcPts val="750"/>
              </a:spcAft>
              <a:buFont typeface="Arial" panose="020B0604020202020204" pitchFamily="34" charset="0"/>
              <a:buChar char="•"/>
            </a:pPr>
            <a:r>
              <a:rPr lang="en-CA" b="1" i="0" dirty="0">
                <a:solidFill>
                  <a:srgbClr val="333333"/>
                </a:solidFill>
                <a:effectLst/>
              </a:rPr>
              <a:t>data management (DM)</a:t>
            </a:r>
            <a:endParaRPr lang="en-CA" dirty="0">
              <a:solidFill>
                <a:srgbClr val="333333"/>
              </a:solidFill>
            </a:endParaRPr>
          </a:p>
          <a:p>
            <a:pPr algn="l">
              <a:spcAft>
                <a:spcPts val="750"/>
              </a:spcAft>
              <a:buFont typeface="Arial" panose="020B0604020202020204" pitchFamily="34" charset="0"/>
              <a:buChar char="•"/>
            </a:pPr>
            <a:endParaRPr lang="en-CA" b="1" i="0" dirty="0">
              <a:solidFill>
                <a:srgbClr val="333333"/>
              </a:solidFill>
              <a:effectLst/>
            </a:endParaRPr>
          </a:p>
          <a:p>
            <a:pPr algn="l">
              <a:spcAft>
                <a:spcPts val="750"/>
              </a:spcAft>
              <a:buFont typeface="Arial" panose="020B0604020202020204" pitchFamily="34" charset="0"/>
              <a:buChar char="•"/>
            </a:pPr>
            <a:r>
              <a:rPr lang="en-CA" b="1" i="0" dirty="0">
                <a:solidFill>
                  <a:srgbClr val="333333"/>
                </a:solidFill>
                <a:effectLst/>
              </a:rPr>
              <a:t>research software (RS)</a:t>
            </a:r>
            <a:endParaRPr lang="en-CA" dirty="0">
              <a:solidFill>
                <a:srgbClr val="333333"/>
              </a:solidFill>
            </a:endParaRPr>
          </a:p>
          <a:p>
            <a:pPr algn="l">
              <a:spcAft>
                <a:spcPts val="750"/>
              </a:spcAft>
              <a:buFont typeface="Arial" panose="020B0604020202020204" pitchFamily="34" charset="0"/>
              <a:buChar char="•"/>
            </a:pPr>
            <a:endParaRPr lang="en-CA" b="1" i="0" dirty="0">
              <a:solidFill>
                <a:srgbClr val="333333"/>
              </a:solidFill>
              <a:effectLst/>
            </a:endParaRPr>
          </a:p>
          <a:p>
            <a:pPr algn="l">
              <a:spcAft>
                <a:spcPts val="750"/>
              </a:spcAft>
              <a:buFont typeface="Arial" panose="020B0604020202020204" pitchFamily="34" charset="0"/>
              <a:buChar char="•"/>
            </a:pPr>
            <a:r>
              <a:rPr lang="en-CA" b="1" i="0" dirty="0">
                <a:solidFill>
                  <a:srgbClr val="333333"/>
                </a:solidFill>
                <a:effectLst/>
              </a:rPr>
              <a:t>advanced research computing (ARC)</a:t>
            </a:r>
            <a:endParaRPr lang="en-CA" b="0" i="0" dirty="0">
              <a:solidFill>
                <a:srgbClr val="333333"/>
              </a:solidFill>
              <a:effectLst/>
            </a:endParaRPr>
          </a:p>
        </p:txBody>
      </p:sp>
      <p:pic>
        <p:nvPicPr>
          <p:cNvPr id="4" name="Picture 2" descr="Adding Contacts in the Hearsay Mobile App – Help Center">
            <a:extLst>
              <a:ext uri="{FF2B5EF4-FFF2-40B4-BE49-F238E27FC236}">
                <a16:creationId xmlns:a16="http://schemas.microsoft.com/office/drawing/2014/main" id="{7EDA29D3-26A6-1C4E-B04B-C7A9E1145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046" y="1607242"/>
            <a:ext cx="2559138" cy="4962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464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AF443-9072-2CDD-121C-E586506DDB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7806B7-688C-407D-8FFF-3D56D5196830}"/>
              </a:ext>
            </a:extLst>
          </p:cNvPr>
          <p:cNvSpPr>
            <a:spLocks noGrp="1"/>
          </p:cNvSpPr>
          <p:nvPr>
            <p:ph type="title"/>
          </p:nvPr>
        </p:nvSpPr>
        <p:spPr/>
        <p:txBody>
          <a:bodyPr/>
          <a:lstStyle/>
          <a:p>
            <a:r>
              <a:rPr lang="en-US" dirty="0"/>
              <a:t>What is Digital Research Infrastructure?</a:t>
            </a:r>
          </a:p>
        </p:txBody>
      </p:sp>
      <p:sp>
        <p:nvSpPr>
          <p:cNvPr id="3" name="Content Placeholder 2">
            <a:extLst>
              <a:ext uri="{FF2B5EF4-FFF2-40B4-BE49-F238E27FC236}">
                <a16:creationId xmlns:a16="http://schemas.microsoft.com/office/drawing/2014/main" id="{5CCA504B-D7C2-CCB2-1FDC-F8E2E9E50591}"/>
              </a:ext>
            </a:extLst>
          </p:cNvPr>
          <p:cNvSpPr>
            <a:spLocks noGrp="1"/>
          </p:cNvSpPr>
          <p:nvPr>
            <p:ph idx="1"/>
          </p:nvPr>
        </p:nvSpPr>
        <p:spPr>
          <a:xfrm>
            <a:off x="838200" y="1825625"/>
            <a:ext cx="5645727" cy="4525299"/>
          </a:xfrm>
        </p:spPr>
        <p:txBody>
          <a:bodyPr>
            <a:normAutofit/>
          </a:bodyPr>
          <a:lstStyle/>
          <a:p>
            <a:pPr algn="l">
              <a:spcAft>
                <a:spcPts val="750"/>
              </a:spcAft>
              <a:buFont typeface="Arial" panose="020B0604020202020204" pitchFamily="34" charset="0"/>
              <a:buChar char="•"/>
            </a:pPr>
            <a:r>
              <a:rPr lang="en-CA" b="1" i="0" dirty="0">
                <a:solidFill>
                  <a:srgbClr val="333333"/>
                </a:solidFill>
                <a:effectLst/>
              </a:rPr>
              <a:t>data management (DM)</a:t>
            </a:r>
            <a:r>
              <a:rPr lang="en-CA" b="0" i="0" dirty="0">
                <a:solidFill>
                  <a:srgbClr val="333333"/>
                </a:solidFill>
                <a:effectLst/>
              </a:rPr>
              <a:t>, allowing researchers to find and access data</a:t>
            </a:r>
            <a:endParaRPr lang="en-CA" b="1" i="0" dirty="0">
              <a:solidFill>
                <a:srgbClr val="333333"/>
              </a:solidFill>
              <a:effectLst/>
            </a:endParaRPr>
          </a:p>
          <a:p>
            <a:pPr algn="l">
              <a:spcAft>
                <a:spcPts val="750"/>
              </a:spcAft>
              <a:buFont typeface="Arial" panose="020B0604020202020204" pitchFamily="34" charset="0"/>
              <a:buChar char="•"/>
            </a:pPr>
            <a:r>
              <a:rPr lang="en-CA" b="1" i="0" dirty="0">
                <a:solidFill>
                  <a:srgbClr val="333333"/>
                </a:solidFill>
                <a:effectLst/>
              </a:rPr>
              <a:t>research software (RS)</a:t>
            </a:r>
            <a:endParaRPr lang="en-CA" dirty="0">
              <a:solidFill>
                <a:srgbClr val="333333"/>
              </a:solidFill>
            </a:endParaRPr>
          </a:p>
          <a:p>
            <a:pPr algn="l">
              <a:spcAft>
                <a:spcPts val="750"/>
              </a:spcAft>
              <a:buFont typeface="Arial" panose="020B0604020202020204" pitchFamily="34" charset="0"/>
              <a:buChar char="•"/>
            </a:pPr>
            <a:endParaRPr lang="en-CA" b="1" i="0" dirty="0">
              <a:solidFill>
                <a:srgbClr val="333333"/>
              </a:solidFill>
              <a:effectLst/>
            </a:endParaRPr>
          </a:p>
          <a:p>
            <a:pPr algn="l">
              <a:spcAft>
                <a:spcPts val="750"/>
              </a:spcAft>
              <a:buFont typeface="Arial" panose="020B0604020202020204" pitchFamily="34" charset="0"/>
              <a:buChar char="•"/>
            </a:pPr>
            <a:r>
              <a:rPr lang="en-CA" b="1" i="0" dirty="0">
                <a:solidFill>
                  <a:srgbClr val="333333"/>
                </a:solidFill>
                <a:effectLst/>
              </a:rPr>
              <a:t>advanced research computing (ARC)</a:t>
            </a:r>
            <a:endParaRPr lang="en-CA" b="0" i="0" dirty="0">
              <a:solidFill>
                <a:srgbClr val="333333"/>
              </a:solidFill>
              <a:effectLst/>
            </a:endParaRPr>
          </a:p>
        </p:txBody>
      </p:sp>
      <p:pic>
        <p:nvPicPr>
          <p:cNvPr id="4" name="Picture 2" descr="Adding Contacts in the Hearsay Mobile App – Help Center">
            <a:extLst>
              <a:ext uri="{FF2B5EF4-FFF2-40B4-BE49-F238E27FC236}">
                <a16:creationId xmlns:a16="http://schemas.microsoft.com/office/drawing/2014/main" id="{E0E3611D-462E-AEF9-EEFD-93C77E36C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046" y="1607242"/>
            <a:ext cx="2559138" cy="4962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514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131FF-6D60-1947-CFA4-4E8F4925BC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52A44E-7171-229A-E559-82889A561164}"/>
              </a:ext>
            </a:extLst>
          </p:cNvPr>
          <p:cNvSpPr>
            <a:spLocks noGrp="1"/>
          </p:cNvSpPr>
          <p:nvPr>
            <p:ph type="title"/>
          </p:nvPr>
        </p:nvSpPr>
        <p:spPr/>
        <p:txBody>
          <a:bodyPr/>
          <a:lstStyle/>
          <a:p>
            <a:r>
              <a:rPr lang="en-US" dirty="0"/>
              <a:t>What is Digital Research Infrastructure?</a:t>
            </a:r>
          </a:p>
        </p:txBody>
      </p:sp>
      <p:sp>
        <p:nvSpPr>
          <p:cNvPr id="3" name="Content Placeholder 2">
            <a:extLst>
              <a:ext uri="{FF2B5EF4-FFF2-40B4-BE49-F238E27FC236}">
                <a16:creationId xmlns:a16="http://schemas.microsoft.com/office/drawing/2014/main" id="{A31FCDA3-5443-280B-A0D0-7840C8148ADF}"/>
              </a:ext>
            </a:extLst>
          </p:cNvPr>
          <p:cNvSpPr>
            <a:spLocks noGrp="1"/>
          </p:cNvSpPr>
          <p:nvPr>
            <p:ph idx="1"/>
          </p:nvPr>
        </p:nvSpPr>
        <p:spPr>
          <a:xfrm>
            <a:off x="838200" y="1825625"/>
            <a:ext cx="5645727" cy="4525299"/>
          </a:xfrm>
        </p:spPr>
        <p:txBody>
          <a:bodyPr>
            <a:normAutofit/>
          </a:bodyPr>
          <a:lstStyle/>
          <a:p>
            <a:pPr algn="l">
              <a:spcAft>
                <a:spcPts val="750"/>
              </a:spcAft>
              <a:buFont typeface="Arial" panose="020B0604020202020204" pitchFamily="34" charset="0"/>
              <a:buChar char="•"/>
            </a:pPr>
            <a:r>
              <a:rPr lang="en-CA" b="1" i="0" dirty="0">
                <a:solidFill>
                  <a:srgbClr val="333333"/>
                </a:solidFill>
                <a:effectLst/>
              </a:rPr>
              <a:t>data management (DM)</a:t>
            </a:r>
            <a:r>
              <a:rPr lang="en-CA" b="0" i="0" dirty="0">
                <a:solidFill>
                  <a:srgbClr val="333333"/>
                </a:solidFill>
                <a:effectLst/>
              </a:rPr>
              <a:t>, allowing researchers to find and access data</a:t>
            </a:r>
            <a:endParaRPr lang="en-CA" b="1" i="0" dirty="0">
              <a:solidFill>
                <a:srgbClr val="333333"/>
              </a:solidFill>
              <a:effectLst/>
            </a:endParaRPr>
          </a:p>
          <a:p>
            <a:pPr algn="l">
              <a:spcAft>
                <a:spcPts val="750"/>
              </a:spcAft>
              <a:buFont typeface="Arial" panose="020B0604020202020204" pitchFamily="34" charset="0"/>
              <a:buChar char="•"/>
            </a:pPr>
            <a:r>
              <a:rPr lang="en-CA" b="1" i="0" dirty="0">
                <a:solidFill>
                  <a:srgbClr val="333333"/>
                </a:solidFill>
                <a:effectLst/>
              </a:rPr>
              <a:t>research software (RS)</a:t>
            </a:r>
            <a:r>
              <a:rPr lang="en-CA" b="0" i="0" dirty="0">
                <a:solidFill>
                  <a:srgbClr val="333333"/>
                </a:solidFill>
                <a:effectLst/>
              </a:rPr>
              <a:t>, enabling researchers to access and use data</a:t>
            </a:r>
            <a:endParaRPr lang="en-CA" b="1" i="0" dirty="0">
              <a:solidFill>
                <a:srgbClr val="333333"/>
              </a:solidFill>
              <a:effectLst/>
            </a:endParaRPr>
          </a:p>
          <a:p>
            <a:pPr algn="l">
              <a:spcAft>
                <a:spcPts val="750"/>
              </a:spcAft>
              <a:buFont typeface="Arial" panose="020B0604020202020204" pitchFamily="34" charset="0"/>
              <a:buChar char="•"/>
            </a:pPr>
            <a:r>
              <a:rPr lang="en-CA" b="1" i="0" dirty="0">
                <a:solidFill>
                  <a:srgbClr val="333333"/>
                </a:solidFill>
                <a:effectLst/>
              </a:rPr>
              <a:t>advanced research computing (ARC)</a:t>
            </a:r>
            <a:endParaRPr lang="en-CA" b="0" i="0" dirty="0">
              <a:solidFill>
                <a:srgbClr val="333333"/>
              </a:solidFill>
              <a:effectLst/>
            </a:endParaRPr>
          </a:p>
        </p:txBody>
      </p:sp>
      <p:pic>
        <p:nvPicPr>
          <p:cNvPr id="4" name="Picture 2" descr="Adding Contacts in the Hearsay Mobile App – Help Center">
            <a:extLst>
              <a:ext uri="{FF2B5EF4-FFF2-40B4-BE49-F238E27FC236}">
                <a16:creationId xmlns:a16="http://schemas.microsoft.com/office/drawing/2014/main" id="{C871CF97-68B8-375F-4031-7B2C76D47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046" y="1607242"/>
            <a:ext cx="2559138" cy="4962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298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FB23E-5E51-3EEA-0462-02CFDF97AB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6F0E43-2ED9-73C8-9979-7ADF2C70C544}"/>
              </a:ext>
            </a:extLst>
          </p:cNvPr>
          <p:cNvSpPr>
            <a:spLocks noGrp="1"/>
          </p:cNvSpPr>
          <p:nvPr>
            <p:ph type="title"/>
          </p:nvPr>
        </p:nvSpPr>
        <p:spPr/>
        <p:txBody>
          <a:bodyPr/>
          <a:lstStyle/>
          <a:p>
            <a:r>
              <a:rPr lang="en-US" dirty="0"/>
              <a:t>What is Digital Research Infrastructure?</a:t>
            </a:r>
          </a:p>
        </p:txBody>
      </p:sp>
      <p:sp>
        <p:nvSpPr>
          <p:cNvPr id="3" name="Content Placeholder 2">
            <a:extLst>
              <a:ext uri="{FF2B5EF4-FFF2-40B4-BE49-F238E27FC236}">
                <a16:creationId xmlns:a16="http://schemas.microsoft.com/office/drawing/2014/main" id="{4CA71596-19A0-2128-B087-B3925BF629D5}"/>
              </a:ext>
            </a:extLst>
          </p:cNvPr>
          <p:cNvSpPr>
            <a:spLocks noGrp="1"/>
          </p:cNvSpPr>
          <p:nvPr>
            <p:ph idx="1"/>
          </p:nvPr>
        </p:nvSpPr>
        <p:spPr>
          <a:xfrm>
            <a:off x="838200" y="1825625"/>
            <a:ext cx="5645727" cy="4525299"/>
          </a:xfrm>
        </p:spPr>
        <p:txBody>
          <a:bodyPr>
            <a:normAutofit/>
          </a:bodyPr>
          <a:lstStyle/>
          <a:p>
            <a:pPr algn="l">
              <a:spcAft>
                <a:spcPts val="750"/>
              </a:spcAft>
              <a:buFont typeface="Arial" panose="020B0604020202020204" pitchFamily="34" charset="0"/>
              <a:buChar char="•"/>
            </a:pPr>
            <a:r>
              <a:rPr lang="en-CA" b="1" i="0" dirty="0">
                <a:solidFill>
                  <a:srgbClr val="333333"/>
                </a:solidFill>
                <a:effectLst/>
              </a:rPr>
              <a:t>data management (DM)</a:t>
            </a:r>
            <a:r>
              <a:rPr lang="en-CA" b="0" i="0" dirty="0">
                <a:solidFill>
                  <a:srgbClr val="333333"/>
                </a:solidFill>
                <a:effectLst/>
              </a:rPr>
              <a:t>, allowing researchers to find and access data</a:t>
            </a:r>
            <a:endParaRPr lang="en-CA" b="1" i="0" dirty="0">
              <a:solidFill>
                <a:srgbClr val="333333"/>
              </a:solidFill>
              <a:effectLst/>
            </a:endParaRPr>
          </a:p>
          <a:p>
            <a:pPr algn="l">
              <a:spcAft>
                <a:spcPts val="750"/>
              </a:spcAft>
              <a:buFont typeface="Arial" panose="020B0604020202020204" pitchFamily="34" charset="0"/>
              <a:buChar char="•"/>
            </a:pPr>
            <a:r>
              <a:rPr lang="en-CA" b="1" i="0" dirty="0">
                <a:solidFill>
                  <a:srgbClr val="333333"/>
                </a:solidFill>
                <a:effectLst/>
              </a:rPr>
              <a:t>research software (RS)</a:t>
            </a:r>
            <a:r>
              <a:rPr lang="en-CA" b="0" i="0" dirty="0">
                <a:solidFill>
                  <a:srgbClr val="333333"/>
                </a:solidFill>
                <a:effectLst/>
              </a:rPr>
              <a:t>, enabling researchers to access and use data</a:t>
            </a:r>
            <a:endParaRPr lang="en-CA" b="1" i="0" dirty="0">
              <a:solidFill>
                <a:srgbClr val="333333"/>
              </a:solidFill>
              <a:effectLst/>
            </a:endParaRPr>
          </a:p>
          <a:p>
            <a:pPr algn="l">
              <a:spcAft>
                <a:spcPts val="750"/>
              </a:spcAft>
              <a:buFont typeface="Arial" panose="020B0604020202020204" pitchFamily="34" charset="0"/>
              <a:buChar char="•"/>
            </a:pPr>
            <a:r>
              <a:rPr lang="en-CA" b="1" i="0" dirty="0">
                <a:solidFill>
                  <a:srgbClr val="333333"/>
                </a:solidFill>
                <a:effectLst/>
              </a:rPr>
              <a:t>advanced research computing (ARC)</a:t>
            </a:r>
            <a:r>
              <a:rPr lang="en-CA" b="0" i="0" dirty="0">
                <a:solidFill>
                  <a:srgbClr val="333333"/>
                </a:solidFill>
                <a:effectLst/>
              </a:rPr>
              <a:t>, involving super computers that allow researchers to analyze massive amounts of data</a:t>
            </a:r>
          </a:p>
        </p:txBody>
      </p:sp>
      <p:pic>
        <p:nvPicPr>
          <p:cNvPr id="4" name="Picture 2" descr="Adding Contacts in the Hearsay Mobile App – Help Center">
            <a:extLst>
              <a:ext uri="{FF2B5EF4-FFF2-40B4-BE49-F238E27FC236}">
                <a16:creationId xmlns:a16="http://schemas.microsoft.com/office/drawing/2014/main" id="{6C9DC0A9-0C20-486B-3B5B-1B383F6748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046" y="1607242"/>
            <a:ext cx="2559138" cy="4962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848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9E5E-739A-E60B-ABE7-5A14902F5DB5}"/>
              </a:ext>
            </a:extLst>
          </p:cNvPr>
          <p:cNvSpPr>
            <a:spLocks noGrp="1"/>
          </p:cNvSpPr>
          <p:nvPr>
            <p:ph type="title"/>
          </p:nvPr>
        </p:nvSpPr>
        <p:spPr/>
        <p:txBody>
          <a:bodyPr/>
          <a:lstStyle/>
          <a:p>
            <a:r>
              <a:rPr lang="en-US" dirty="0"/>
              <a:t>Advanced Research Computing (ARC)</a:t>
            </a:r>
          </a:p>
        </p:txBody>
      </p:sp>
      <p:sp>
        <p:nvSpPr>
          <p:cNvPr id="4" name="Content Placeholder 2">
            <a:extLst>
              <a:ext uri="{FF2B5EF4-FFF2-40B4-BE49-F238E27FC236}">
                <a16:creationId xmlns:a16="http://schemas.microsoft.com/office/drawing/2014/main" id="{90E805BC-7837-8FDA-6E75-6FCB15AB5856}"/>
              </a:ext>
            </a:extLst>
          </p:cNvPr>
          <p:cNvSpPr txBox="1">
            <a:spLocks/>
          </p:cNvSpPr>
          <p:nvPr/>
        </p:nvSpPr>
        <p:spPr>
          <a:xfrm>
            <a:off x="375458" y="4411836"/>
            <a:ext cx="8502535" cy="891684"/>
          </a:xfrm>
          <a:prstGeom prst="rect">
            <a:avLst/>
          </a:prstGeom>
          <a:solidFill>
            <a:schemeClr val="tx2">
              <a:lumMod val="50000"/>
              <a:lumOff val="5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solidFill>
                  <a:schemeClr val="bg1"/>
                </a:solidFill>
              </a:rPr>
              <a:t>Research computing: Whenever you’re doing research that depends on a computer.</a:t>
            </a:r>
          </a:p>
        </p:txBody>
      </p:sp>
    </p:spTree>
    <p:extLst>
      <p:ext uri="{BB962C8B-B14F-4D97-AF65-F5344CB8AC3E}">
        <p14:creationId xmlns:p14="http://schemas.microsoft.com/office/powerpoint/2010/main" val="2831357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451CD-6DD4-4480-7EDC-32F0C22FDE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9C0136-14E7-6B4A-A31F-D5765CCA9C7F}"/>
              </a:ext>
            </a:extLst>
          </p:cNvPr>
          <p:cNvSpPr>
            <a:spLocks noGrp="1"/>
          </p:cNvSpPr>
          <p:nvPr>
            <p:ph type="title"/>
          </p:nvPr>
        </p:nvSpPr>
        <p:spPr/>
        <p:txBody>
          <a:bodyPr/>
          <a:lstStyle/>
          <a:p>
            <a:r>
              <a:rPr lang="en-US" dirty="0"/>
              <a:t>Advanced Research Computing (ARC)</a:t>
            </a:r>
          </a:p>
        </p:txBody>
      </p:sp>
      <p:sp>
        <p:nvSpPr>
          <p:cNvPr id="4" name="Content Placeholder 2">
            <a:extLst>
              <a:ext uri="{FF2B5EF4-FFF2-40B4-BE49-F238E27FC236}">
                <a16:creationId xmlns:a16="http://schemas.microsoft.com/office/drawing/2014/main" id="{6B981A64-D553-FDEA-4EA3-6A6516BA7DCC}"/>
              </a:ext>
            </a:extLst>
          </p:cNvPr>
          <p:cNvSpPr txBox="1">
            <a:spLocks/>
          </p:cNvSpPr>
          <p:nvPr/>
        </p:nvSpPr>
        <p:spPr>
          <a:xfrm>
            <a:off x="375458" y="4411836"/>
            <a:ext cx="8502535" cy="891684"/>
          </a:xfrm>
          <a:prstGeom prst="rect">
            <a:avLst/>
          </a:prstGeom>
          <a:solidFill>
            <a:schemeClr val="tx2">
              <a:lumMod val="50000"/>
              <a:lumOff val="5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solidFill>
                  <a:schemeClr val="bg1"/>
                </a:solidFill>
              </a:rPr>
              <a:t>Research computing: Whenever you’re doing research that depends on a computer.</a:t>
            </a:r>
          </a:p>
        </p:txBody>
      </p:sp>
      <p:sp>
        <p:nvSpPr>
          <p:cNvPr id="5" name="Content Placeholder 2">
            <a:extLst>
              <a:ext uri="{FF2B5EF4-FFF2-40B4-BE49-F238E27FC236}">
                <a16:creationId xmlns:a16="http://schemas.microsoft.com/office/drawing/2014/main" id="{85D8AB79-E403-5F9C-B23D-0CF0E9B771C2}"/>
              </a:ext>
            </a:extLst>
          </p:cNvPr>
          <p:cNvSpPr txBox="1">
            <a:spLocks/>
          </p:cNvSpPr>
          <p:nvPr/>
        </p:nvSpPr>
        <p:spPr>
          <a:xfrm>
            <a:off x="1742903" y="3098576"/>
            <a:ext cx="8315498" cy="1112940"/>
          </a:xfrm>
          <a:prstGeom prst="rect">
            <a:avLst/>
          </a:prstGeom>
          <a:solidFill>
            <a:schemeClr val="tx2">
              <a:lumMod val="75000"/>
              <a:lumOff val="2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solidFill>
                  <a:schemeClr val="bg1"/>
                </a:solidFill>
              </a:rPr>
              <a:t>Advanced Research Computing: Whenever your own computer no longer suffices.</a:t>
            </a:r>
          </a:p>
        </p:txBody>
      </p:sp>
    </p:spTree>
    <p:extLst>
      <p:ext uri="{BB962C8B-B14F-4D97-AF65-F5344CB8AC3E}">
        <p14:creationId xmlns:p14="http://schemas.microsoft.com/office/powerpoint/2010/main" val="3575232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46B4C-5E62-48C6-B8A3-A508101299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8113D8-A7E1-7C33-953D-C84B4E0E276E}"/>
              </a:ext>
            </a:extLst>
          </p:cNvPr>
          <p:cNvSpPr>
            <a:spLocks noGrp="1"/>
          </p:cNvSpPr>
          <p:nvPr>
            <p:ph type="title"/>
          </p:nvPr>
        </p:nvSpPr>
        <p:spPr/>
        <p:txBody>
          <a:bodyPr/>
          <a:lstStyle/>
          <a:p>
            <a:r>
              <a:rPr lang="en-US" dirty="0"/>
              <a:t>Advanced Research Computing (ARC)</a:t>
            </a:r>
          </a:p>
        </p:txBody>
      </p:sp>
      <p:sp>
        <p:nvSpPr>
          <p:cNvPr id="3" name="Content Placeholder 2">
            <a:extLst>
              <a:ext uri="{FF2B5EF4-FFF2-40B4-BE49-F238E27FC236}">
                <a16:creationId xmlns:a16="http://schemas.microsoft.com/office/drawing/2014/main" id="{4AD487CF-1A77-1D10-2742-6945DE11D04A}"/>
              </a:ext>
            </a:extLst>
          </p:cNvPr>
          <p:cNvSpPr>
            <a:spLocks noGrp="1"/>
          </p:cNvSpPr>
          <p:nvPr>
            <p:ph idx="1"/>
          </p:nvPr>
        </p:nvSpPr>
        <p:spPr>
          <a:xfrm>
            <a:off x="4023360" y="2024785"/>
            <a:ext cx="8035636" cy="873471"/>
          </a:xfrm>
          <a:solidFill>
            <a:schemeClr val="tx2">
              <a:lumMod val="90000"/>
              <a:lumOff val="10000"/>
            </a:schemeClr>
          </a:solidFill>
        </p:spPr>
        <p:txBody>
          <a:bodyPr>
            <a:normAutofit/>
          </a:bodyPr>
          <a:lstStyle/>
          <a:p>
            <a:pPr marL="0" indent="0">
              <a:buNone/>
            </a:pPr>
            <a:r>
              <a:rPr lang="en-CA" b="0" i="0" dirty="0">
                <a:solidFill>
                  <a:schemeClr val="bg1"/>
                </a:solidFill>
                <a:effectLst/>
              </a:rPr>
              <a:t>Supercomputing: When the computer that suffices is a large, shared, custom system or cluster</a:t>
            </a:r>
            <a:endParaRPr lang="en-CA" dirty="0">
              <a:solidFill>
                <a:schemeClr val="bg1"/>
              </a:solidFill>
            </a:endParaRPr>
          </a:p>
        </p:txBody>
      </p:sp>
      <p:sp>
        <p:nvSpPr>
          <p:cNvPr id="4" name="Content Placeholder 2">
            <a:extLst>
              <a:ext uri="{FF2B5EF4-FFF2-40B4-BE49-F238E27FC236}">
                <a16:creationId xmlns:a16="http://schemas.microsoft.com/office/drawing/2014/main" id="{5A9F402B-19BE-6F34-3AE6-3B504911BEBD}"/>
              </a:ext>
            </a:extLst>
          </p:cNvPr>
          <p:cNvSpPr txBox="1">
            <a:spLocks/>
          </p:cNvSpPr>
          <p:nvPr/>
        </p:nvSpPr>
        <p:spPr>
          <a:xfrm>
            <a:off x="375458" y="4411836"/>
            <a:ext cx="8502535" cy="891684"/>
          </a:xfrm>
          <a:prstGeom prst="rect">
            <a:avLst/>
          </a:prstGeom>
          <a:solidFill>
            <a:schemeClr val="tx2">
              <a:lumMod val="50000"/>
              <a:lumOff val="5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solidFill>
                  <a:schemeClr val="bg1"/>
                </a:solidFill>
              </a:rPr>
              <a:t>Research computing: Whenever you’re doing research that depends on a computer.</a:t>
            </a:r>
          </a:p>
        </p:txBody>
      </p:sp>
      <p:sp>
        <p:nvSpPr>
          <p:cNvPr id="5" name="Content Placeholder 2">
            <a:extLst>
              <a:ext uri="{FF2B5EF4-FFF2-40B4-BE49-F238E27FC236}">
                <a16:creationId xmlns:a16="http://schemas.microsoft.com/office/drawing/2014/main" id="{C473E8BB-B4B7-1064-3654-2326A807EA48}"/>
              </a:ext>
            </a:extLst>
          </p:cNvPr>
          <p:cNvSpPr txBox="1">
            <a:spLocks/>
          </p:cNvSpPr>
          <p:nvPr/>
        </p:nvSpPr>
        <p:spPr>
          <a:xfrm>
            <a:off x="1742903" y="3098576"/>
            <a:ext cx="8315498" cy="1112940"/>
          </a:xfrm>
          <a:prstGeom prst="rect">
            <a:avLst/>
          </a:prstGeom>
          <a:solidFill>
            <a:schemeClr val="tx2">
              <a:lumMod val="75000"/>
              <a:lumOff val="2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solidFill>
                  <a:schemeClr val="bg1"/>
                </a:solidFill>
              </a:rPr>
              <a:t>Advanced Research Computing: Whenever your own computer no longer suffices.</a:t>
            </a:r>
          </a:p>
        </p:txBody>
      </p:sp>
    </p:spTree>
    <p:extLst>
      <p:ext uri="{BB962C8B-B14F-4D97-AF65-F5344CB8AC3E}">
        <p14:creationId xmlns:p14="http://schemas.microsoft.com/office/powerpoint/2010/main" val="3432242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1FAEF-D43D-9CA7-565A-C424C8A74CFD}"/>
              </a:ext>
            </a:extLst>
          </p:cNvPr>
          <p:cNvSpPr>
            <a:spLocks noGrp="1"/>
          </p:cNvSpPr>
          <p:nvPr>
            <p:ph type="title"/>
          </p:nvPr>
        </p:nvSpPr>
        <p:spPr/>
        <p:txBody>
          <a:bodyPr/>
          <a:lstStyle/>
          <a:p>
            <a:r>
              <a:rPr lang="en-US" dirty="0"/>
              <a:t>ARC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6775A5-A2E8-A6FE-29F4-89D014E68585}"/>
                  </a:ext>
                </a:extLst>
              </p:cNvPr>
              <p:cNvSpPr>
                <a:spLocks noGrp="1"/>
              </p:cNvSpPr>
              <p:nvPr>
                <p:ph idx="1"/>
              </p:nvPr>
            </p:nvSpPr>
            <p:spPr/>
            <p:txBody>
              <a:bodyPr/>
              <a:lstStyle/>
              <a:p>
                <a:pPr marL="0" indent="0">
                  <a:buNone/>
                </a:pPr>
                <a:r>
                  <a:rPr lang="en-US" dirty="0"/>
                  <a:t>Used when</a:t>
                </a:r>
              </a:p>
              <a:p>
                <a:pPr lvl="1"/>
                <a:r>
                  <a:rPr lang="en-US" dirty="0"/>
                  <a:t>My problem takes too long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more/faster computation</a:t>
                </a:r>
              </a:p>
            </p:txBody>
          </p:sp>
        </mc:Choice>
        <mc:Fallback xmlns="">
          <p:sp>
            <p:nvSpPr>
              <p:cNvPr id="3" name="Content Placeholder 2">
                <a:extLst>
                  <a:ext uri="{FF2B5EF4-FFF2-40B4-BE49-F238E27FC236}">
                    <a16:creationId xmlns:a16="http://schemas.microsoft.com/office/drawing/2014/main" id="{6B6775A5-A2E8-A6FE-29F4-89D014E68585}"/>
                  </a:ext>
                </a:extLst>
              </p:cNvPr>
              <p:cNvSpPr>
                <a:spLocks noGrp="1" noRot="1" noChangeAspect="1" noMove="1" noResize="1" noEditPoints="1" noAdjustHandles="1" noChangeArrowheads="1" noChangeShapeType="1" noTextEdit="1"/>
              </p:cNvSpPr>
              <p:nvPr>
                <p:ph idx="1"/>
              </p:nvPr>
            </p:nvSpPr>
            <p:spPr>
              <a:blipFill>
                <a:blip r:embed="rId3"/>
                <a:stretch>
                  <a:fillRect l="-1206" t="-2326"/>
                </a:stretch>
              </a:blipFill>
            </p:spPr>
            <p:txBody>
              <a:bodyPr/>
              <a:lstStyle/>
              <a:p>
                <a:r>
                  <a:rPr lang="en-US">
                    <a:noFill/>
                  </a:rPr>
                  <a:t> </a:t>
                </a:r>
              </a:p>
            </p:txBody>
          </p:sp>
        </mc:Fallback>
      </mc:AlternateContent>
    </p:spTree>
    <p:extLst>
      <p:ext uri="{BB962C8B-B14F-4D97-AF65-F5344CB8AC3E}">
        <p14:creationId xmlns:p14="http://schemas.microsoft.com/office/powerpoint/2010/main" val="3507617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49E29C-9203-9DB6-044D-0420E5823C59}"/>
              </a:ext>
            </a:extLst>
          </p:cNvPr>
          <p:cNvSpPr>
            <a:spLocks noGrp="1"/>
          </p:cNvSpPr>
          <p:nvPr>
            <p:ph idx="1"/>
          </p:nvPr>
        </p:nvSpPr>
        <p:spPr>
          <a:xfrm>
            <a:off x="838200" y="1253331"/>
            <a:ext cx="10515600" cy="4351338"/>
          </a:xfrm>
        </p:spPr>
        <p:txBody>
          <a:bodyPr>
            <a:normAutofit fontScale="92500"/>
          </a:bodyPr>
          <a:lstStyle/>
          <a:p>
            <a:pPr marL="0" indent="0">
              <a:buNone/>
            </a:pPr>
            <a:r>
              <a:rPr lang="en-CA" sz="4000" i="0" dirty="0">
                <a:effectLst/>
              </a:rPr>
              <a:t>Dalhousie University operates in the unceded territories of the Mi’kmaw, </a:t>
            </a:r>
            <a:r>
              <a:rPr lang="en-CA" sz="4000" i="0" dirty="0" err="1">
                <a:effectLst/>
              </a:rPr>
              <a:t>Wolastoqey</a:t>
            </a:r>
            <a:r>
              <a:rPr lang="en-CA" sz="4000" i="0" dirty="0">
                <a:effectLst/>
              </a:rPr>
              <a:t>, and </a:t>
            </a:r>
            <a:r>
              <a:rPr lang="en-CA" sz="4000" i="0" dirty="0" err="1">
                <a:effectLst/>
              </a:rPr>
              <a:t>Peskotomuhkati</a:t>
            </a:r>
            <a:r>
              <a:rPr lang="en-CA" sz="4000" i="0" dirty="0">
                <a:effectLst/>
              </a:rPr>
              <a:t> Peoples. These sovereign nations hold inherent rights as the original peoples of these lands, and we each carry collective obligations under the Peace and Friendship Treaties. Section 35 of the Constitution Act, 1982 recognizes and affirms Aboriginal and Treaty rights in Canada.</a:t>
            </a:r>
          </a:p>
        </p:txBody>
      </p:sp>
    </p:spTree>
    <p:extLst>
      <p:ext uri="{BB962C8B-B14F-4D97-AF65-F5344CB8AC3E}">
        <p14:creationId xmlns:p14="http://schemas.microsoft.com/office/powerpoint/2010/main" val="2574169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AD119-EA1E-4B87-BE8F-6C6C60E59D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48B252-6D59-C34D-3CAA-A30B89C45BD4}"/>
              </a:ext>
            </a:extLst>
          </p:cNvPr>
          <p:cNvSpPr>
            <a:spLocks noGrp="1"/>
          </p:cNvSpPr>
          <p:nvPr>
            <p:ph type="title"/>
          </p:nvPr>
        </p:nvSpPr>
        <p:spPr/>
        <p:txBody>
          <a:bodyPr/>
          <a:lstStyle/>
          <a:p>
            <a:r>
              <a:rPr lang="en-US" dirty="0"/>
              <a:t>ARC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D1F470-81BD-F33E-56E8-5CF7D3EDAE77}"/>
                  </a:ext>
                </a:extLst>
              </p:cNvPr>
              <p:cNvSpPr>
                <a:spLocks noGrp="1"/>
              </p:cNvSpPr>
              <p:nvPr>
                <p:ph idx="1"/>
              </p:nvPr>
            </p:nvSpPr>
            <p:spPr/>
            <p:txBody>
              <a:bodyPr/>
              <a:lstStyle/>
              <a:p>
                <a:pPr marL="0" indent="0">
                  <a:buNone/>
                </a:pPr>
                <a:r>
                  <a:rPr lang="en-US" dirty="0"/>
                  <a:t>Used when</a:t>
                </a:r>
              </a:p>
              <a:p>
                <a:pPr lvl="1"/>
                <a:r>
                  <a:rPr lang="en-US" dirty="0"/>
                  <a:t>My problem takes too long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more/faster computation</a:t>
                </a:r>
              </a:p>
              <a:p>
                <a:pPr lvl="1"/>
                <a:r>
                  <a:rPr lang="en-US" dirty="0"/>
                  <a:t>My problem is too big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more memory</a:t>
                </a:r>
              </a:p>
            </p:txBody>
          </p:sp>
        </mc:Choice>
        <mc:Fallback xmlns="">
          <p:sp>
            <p:nvSpPr>
              <p:cNvPr id="3" name="Content Placeholder 2">
                <a:extLst>
                  <a:ext uri="{FF2B5EF4-FFF2-40B4-BE49-F238E27FC236}">
                    <a16:creationId xmlns:a16="http://schemas.microsoft.com/office/drawing/2014/main" id="{74D1F470-81BD-F33E-56E8-5CF7D3EDAE77}"/>
                  </a:ext>
                </a:extLst>
              </p:cNvPr>
              <p:cNvSpPr>
                <a:spLocks noGrp="1" noRot="1" noChangeAspect="1" noMove="1" noResize="1" noEditPoints="1" noAdjustHandles="1" noChangeArrowheads="1" noChangeShapeType="1" noTextEdit="1"/>
              </p:cNvSpPr>
              <p:nvPr>
                <p:ph idx="1"/>
              </p:nvPr>
            </p:nvSpPr>
            <p:spPr>
              <a:blipFill>
                <a:blip r:embed="rId3"/>
                <a:stretch>
                  <a:fillRect l="-1206" t="-2326"/>
                </a:stretch>
              </a:blipFill>
            </p:spPr>
            <p:txBody>
              <a:bodyPr/>
              <a:lstStyle/>
              <a:p>
                <a:r>
                  <a:rPr lang="en-US">
                    <a:noFill/>
                  </a:rPr>
                  <a:t> </a:t>
                </a:r>
              </a:p>
            </p:txBody>
          </p:sp>
        </mc:Fallback>
      </mc:AlternateContent>
    </p:spTree>
    <p:extLst>
      <p:ext uri="{BB962C8B-B14F-4D97-AF65-F5344CB8AC3E}">
        <p14:creationId xmlns:p14="http://schemas.microsoft.com/office/powerpoint/2010/main" val="2562682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23B32-EA27-E16E-2292-6F74427C71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3DE7C-C678-840E-47D1-2362D8995F9B}"/>
              </a:ext>
            </a:extLst>
          </p:cNvPr>
          <p:cNvSpPr>
            <a:spLocks noGrp="1"/>
          </p:cNvSpPr>
          <p:nvPr>
            <p:ph type="title"/>
          </p:nvPr>
        </p:nvSpPr>
        <p:spPr/>
        <p:txBody>
          <a:bodyPr/>
          <a:lstStyle/>
          <a:p>
            <a:r>
              <a:rPr lang="en-US" dirty="0"/>
              <a:t>ARC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6C183A-5E67-1728-9E2A-9CF549B79FEE}"/>
                  </a:ext>
                </a:extLst>
              </p:cNvPr>
              <p:cNvSpPr>
                <a:spLocks noGrp="1"/>
              </p:cNvSpPr>
              <p:nvPr>
                <p:ph idx="1"/>
              </p:nvPr>
            </p:nvSpPr>
            <p:spPr/>
            <p:txBody>
              <a:bodyPr/>
              <a:lstStyle/>
              <a:p>
                <a:pPr marL="0" indent="0">
                  <a:buNone/>
                </a:pPr>
                <a:r>
                  <a:rPr lang="en-US" dirty="0"/>
                  <a:t>Used when</a:t>
                </a:r>
              </a:p>
              <a:p>
                <a:pPr lvl="1"/>
                <a:r>
                  <a:rPr lang="en-US" dirty="0"/>
                  <a:t>My problem takes too long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more/faster computation</a:t>
                </a:r>
              </a:p>
              <a:p>
                <a:pPr lvl="1"/>
                <a:r>
                  <a:rPr lang="en-US" dirty="0"/>
                  <a:t>My problem is too big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more memory</a:t>
                </a:r>
              </a:p>
              <a:p>
                <a:pPr lvl="1"/>
                <a:r>
                  <a:rPr lang="en-US" dirty="0"/>
                  <a:t>My data is too big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more storage</a:t>
                </a:r>
              </a:p>
            </p:txBody>
          </p:sp>
        </mc:Choice>
        <mc:Fallback xmlns="">
          <p:sp>
            <p:nvSpPr>
              <p:cNvPr id="3" name="Content Placeholder 2">
                <a:extLst>
                  <a:ext uri="{FF2B5EF4-FFF2-40B4-BE49-F238E27FC236}">
                    <a16:creationId xmlns:a16="http://schemas.microsoft.com/office/drawing/2014/main" id="{856C183A-5E67-1728-9E2A-9CF549B79FEE}"/>
                  </a:ext>
                </a:extLst>
              </p:cNvPr>
              <p:cNvSpPr>
                <a:spLocks noGrp="1" noRot="1" noChangeAspect="1" noMove="1" noResize="1" noEditPoints="1" noAdjustHandles="1" noChangeArrowheads="1" noChangeShapeType="1" noTextEdit="1"/>
              </p:cNvSpPr>
              <p:nvPr>
                <p:ph idx="1"/>
              </p:nvPr>
            </p:nvSpPr>
            <p:spPr>
              <a:blipFill>
                <a:blip r:embed="rId3"/>
                <a:stretch>
                  <a:fillRect l="-1206" t="-2326"/>
                </a:stretch>
              </a:blipFill>
            </p:spPr>
            <p:txBody>
              <a:bodyPr/>
              <a:lstStyle/>
              <a:p>
                <a:r>
                  <a:rPr lang="en-US">
                    <a:noFill/>
                  </a:rPr>
                  <a:t> </a:t>
                </a:r>
              </a:p>
            </p:txBody>
          </p:sp>
        </mc:Fallback>
      </mc:AlternateContent>
    </p:spTree>
    <p:extLst>
      <p:ext uri="{BB962C8B-B14F-4D97-AF65-F5344CB8AC3E}">
        <p14:creationId xmlns:p14="http://schemas.microsoft.com/office/powerpoint/2010/main" val="503614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8BE8E-7A48-6FA2-03EE-D9129E4CB2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E3E9F0-5C65-30F6-16B7-7BC8C4FFF268}"/>
              </a:ext>
            </a:extLst>
          </p:cNvPr>
          <p:cNvSpPr>
            <a:spLocks noGrp="1"/>
          </p:cNvSpPr>
          <p:nvPr>
            <p:ph type="title"/>
          </p:nvPr>
        </p:nvSpPr>
        <p:spPr/>
        <p:txBody>
          <a:bodyPr/>
          <a:lstStyle/>
          <a:p>
            <a:r>
              <a:rPr lang="en-US" dirty="0"/>
              <a:t>Advanced Research Computing (ARC)</a:t>
            </a:r>
          </a:p>
        </p:txBody>
      </p:sp>
      <p:sp>
        <p:nvSpPr>
          <p:cNvPr id="3" name="Content Placeholder 2">
            <a:extLst>
              <a:ext uri="{FF2B5EF4-FFF2-40B4-BE49-F238E27FC236}">
                <a16:creationId xmlns:a16="http://schemas.microsoft.com/office/drawing/2014/main" id="{DFF0DE20-A1C1-998D-FF5B-27D036EAA42C}"/>
              </a:ext>
            </a:extLst>
          </p:cNvPr>
          <p:cNvSpPr>
            <a:spLocks noGrp="1"/>
          </p:cNvSpPr>
          <p:nvPr>
            <p:ph idx="1"/>
          </p:nvPr>
        </p:nvSpPr>
        <p:spPr/>
        <p:txBody>
          <a:bodyPr/>
          <a:lstStyle/>
          <a:p>
            <a:pPr marL="0" indent="0">
              <a:buNone/>
            </a:pPr>
            <a:r>
              <a:rPr lang="en-CA" b="1" i="0" dirty="0">
                <a:solidFill>
                  <a:srgbClr val="333333"/>
                </a:solidFill>
                <a:effectLst/>
              </a:rPr>
              <a:t>advanced research computing (ARC)</a:t>
            </a:r>
            <a:r>
              <a:rPr lang="en-CA" b="0" i="0" dirty="0">
                <a:solidFill>
                  <a:srgbClr val="333333"/>
                </a:solidFill>
                <a:effectLst/>
              </a:rPr>
              <a:t>, involving super computers that allow researchers to analyze massive amounts of data</a:t>
            </a:r>
          </a:p>
        </p:txBody>
      </p:sp>
      <p:pic>
        <p:nvPicPr>
          <p:cNvPr id="3074" name="Picture 2" descr="Getting Started | Advanced Research Computing">
            <a:extLst>
              <a:ext uri="{FF2B5EF4-FFF2-40B4-BE49-F238E27FC236}">
                <a16:creationId xmlns:a16="http://schemas.microsoft.com/office/drawing/2014/main" id="{7A400829-380F-1FE6-1380-CC987C04EA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8" y="3294063"/>
            <a:ext cx="12012083" cy="28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988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582F2-DF23-7FCF-24B8-557A2E8627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66B9F4-1654-94E0-2238-C3FD7BDB2863}"/>
              </a:ext>
            </a:extLst>
          </p:cNvPr>
          <p:cNvSpPr>
            <a:spLocks noGrp="1"/>
          </p:cNvSpPr>
          <p:nvPr>
            <p:ph type="title"/>
          </p:nvPr>
        </p:nvSpPr>
        <p:spPr/>
        <p:txBody>
          <a:bodyPr/>
          <a:lstStyle/>
          <a:p>
            <a:r>
              <a:rPr lang="en-US" dirty="0"/>
              <a:t>ARC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77D27C-4CD8-6C83-00AD-824A621A28F2}"/>
                  </a:ext>
                </a:extLst>
              </p:cNvPr>
              <p:cNvSpPr>
                <a:spLocks noGrp="1"/>
              </p:cNvSpPr>
              <p:nvPr>
                <p:ph idx="1"/>
              </p:nvPr>
            </p:nvSpPr>
            <p:spPr/>
            <p:txBody>
              <a:bodyPr/>
              <a:lstStyle/>
              <a:p>
                <a:pPr marL="0" indent="0">
                  <a:buNone/>
                </a:pPr>
                <a:r>
                  <a:rPr lang="en-US" dirty="0"/>
                  <a:t>Used when</a:t>
                </a:r>
              </a:p>
              <a:p>
                <a:pPr lvl="1"/>
                <a:r>
                  <a:rPr lang="en-US" dirty="0"/>
                  <a:t>My problem takes too long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more/faster computation</a:t>
                </a:r>
              </a:p>
              <a:p>
                <a:pPr lvl="1"/>
                <a:r>
                  <a:rPr lang="en-US" dirty="0"/>
                  <a:t>My problem is too big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more memory</a:t>
                </a:r>
              </a:p>
              <a:p>
                <a:pPr lvl="1"/>
                <a:r>
                  <a:rPr lang="en-US" dirty="0"/>
                  <a:t>My data is too big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more storage</a:t>
                </a:r>
              </a:p>
              <a:p>
                <a:pPr marL="0" indent="0">
                  <a:buNone/>
                </a:pPr>
                <a:endParaRPr lang="en-US" dirty="0"/>
              </a:p>
              <a:p>
                <a:pPr marL="0" indent="0">
                  <a:buNone/>
                </a:pPr>
                <a:r>
                  <a:rPr lang="en-US" dirty="0"/>
                  <a:t>Used for</a:t>
                </a:r>
              </a:p>
              <a:p>
                <a:pPr lvl="1"/>
                <a:r>
                  <a:rPr lang="en-US" dirty="0"/>
                  <a:t>Weather forecasting, genomic research, rendering high-quality visuals in media and entertainment, </a:t>
                </a:r>
                <a:r>
                  <a:rPr lang="en-US" b="1" dirty="0">
                    <a:solidFill>
                      <a:srgbClr val="C00000"/>
                    </a:solidFill>
                  </a:rPr>
                  <a:t>climate change modelling</a:t>
                </a:r>
                <a:r>
                  <a:rPr lang="en-US" dirty="0"/>
                  <a:t>, fluid dynamics (ex. Airflow over car or plane) </a:t>
                </a:r>
              </a:p>
            </p:txBody>
          </p:sp>
        </mc:Choice>
        <mc:Fallback xmlns="">
          <p:sp>
            <p:nvSpPr>
              <p:cNvPr id="3" name="Content Placeholder 2">
                <a:extLst>
                  <a:ext uri="{FF2B5EF4-FFF2-40B4-BE49-F238E27FC236}">
                    <a16:creationId xmlns:a16="http://schemas.microsoft.com/office/drawing/2014/main" id="{A177D27C-4CD8-6C83-00AD-824A621A28F2}"/>
                  </a:ext>
                </a:extLst>
              </p:cNvPr>
              <p:cNvSpPr>
                <a:spLocks noGrp="1" noRot="1" noChangeAspect="1" noMove="1" noResize="1" noEditPoints="1" noAdjustHandles="1" noChangeArrowheads="1" noChangeShapeType="1" noTextEdit="1"/>
              </p:cNvSpPr>
              <p:nvPr>
                <p:ph idx="1"/>
              </p:nvPr>
            </p:nvSpPr>
            <p:spPr>
              <a:blipFill>
                <a:blip r:embed="rId3"/>
                <a:stretch>
                  <a:fillRect l="-1206" t="-2326"/>
                </a:stretch>
              </a:blipFill>
            </p:spPr>
            <p:txBody>
              <a:bodyPr/>
              <a:lstStyle/>
              <a:p>
                <a:r>
                  <a:rPr lang="en-US">
                    <a:noFill/>
                  </a:rPr>
                  <a:t> </a:t>
                </a:r>
              </a:p>
            </p:txBody>
          </p:sp>
        </mc:Fallback>
      </mc:AlternateContent>
    </p:spTree>
    <p:extLst>
      <p:ext uri="{BB962C8B-B14F-4D97-AF65-F5344CB8AC3E}">
        <p14:creationId xmlns:p14="http://schemas.microsoft.com/office/powerpoint/2010/main" val="1957758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49800-B4D7-9893-A150-57951E9B9133}"/>
              </a:ext>
            </a:extLst>
          </p:cNvPr>
          <p:cNvSpPr>
            <a:spLocks noGrp="1"/>
          </p:cNvSpPr>
          <p:nvPr>
            <p:ph type="title"/>
          </p:nvPr>
        </p:nvSpPr>
        <p:spPr/>
        <p:txBody>
          <a:bodyPr/>
          <a:lstStyle/>
          <a:p>
            <a:r>
              <a:rPr lang="en-US" dirty="0"/>
              <a:t>Terrestrial Biosphere Models (TBMs)</a:t>
            </a:r>
          </a:p>
        </p:txBody>
      </p:sp>
      <p:sp>
        <p:nvSpPr>
          <p:cNvPr id="3" name="Content Placeholder 2">
            <a:extLst>
              <a:ext uri="{FF2B5EF4-FFF2-40B4-BE49-F238E27FC236}">
                <a16:creationId xmlns:a16="http://schemas.microsoft.com/office/drawing/2014/main" id="{979385C4-92A0-E48A-A81B-8F831DEB779F}"/>
              </a:ext>
            </a:extLst>
          </p:cNvPr>
          <p:cNvSpPr>
            <a:spLocks noGrp="1"/>
          </p:cNvSpPr>
          <p:nvPr>
            <p:ph idx="1"/>
          </p:nvPr>
        </p:nvSpPr>
        <p:spPr>
          <a:xfrm>
            <a:off x="838200" y="1825625"/>
            <a:ext cx="5148262" cy="4351338"/>
          </a:xfrm>
        </p:spPr>
        <p:txBody>
          <a:bodyPr/>
          <a:lstStyle/>
          <a:p>
            <a:r>
              <a:rPr lang="en-US" dirty="0"/>
              <a:t>The land component of Earth System Models (ESMs)</a:t>
            </a:r>
          </a:p>
        </p:txBody>
      </p:sp>
      <p:pic>
        <p:nvPicPr>
          <p:cNvPr id="4" name="Picture 3" descr="Diagram of earth system model&#10;&#10;Description automatically generated">
            <a:extLst>
              <a:ext uri="{FF2B5EF4-FFF2-40B4-BE49-F238E27FC236}">
                <a16:creationId xmlns:a16="http://schemas.microsoft.com/office/drawing/2014/main" id="{4A5C64F5-7EA0-30A1-3557-405F072B4012}"/>
              </a:ext>
            </a:extLst>
          </p:cNvPr>
          <p:cNvPicPr>
            <a:picLocks noChangeAspect="1"/>
          </p:cNvPicPr>
          <p:nvPr/>
        </p:nvPicPr>
        <p:blipFill>
          <a:blip r:embed="rId3"/>
          <a:srcRect t="6720"/>
          <a:stretch/>
        </p:blipFill>
        <p:spPr>
          <a:xfrm>
            <a:off x="5986462" y="1585913"/>
            <a:ext cx="6043528" cy="4591050"/>
          </a:xfrm>
          <a:prstGeom prst="rect">
            <a:avLst/>
          </a:prstGeom>
        </p:spPr>
      </p:pic>
      <p:sp>
        <p:nvSpPr>
          <p:cNvPr id="5" name="TextBox 4">
            <a:extLst>
              <a:ext uri="{FF2B5EF4-FFF2-40B4-BE49-F238E27FC236}">
                <a16:creationId xmlns:a16="http://schemas.microsoft.com/office/drawing/2014/main" id="{B86FAB3C-4361-6B09-D203-0B2BCDE61F33}"/>
              </a:ext>
            </a:extLst>
          </p:cNvPr>
          <p:cNvSpPr txBox="1"/>
          <p:nvPr/>
        </p:nvSpPr>
        <p:spPr>
          <a:xfrm>
            <a:off x="10625137" y="6488668"/>
            <a:ext cx="1566863" cy="369332"/>
          </a:xfrm>
          <a:prstGeom prst="rect">
            <a:avLst/>
          </a:prstGeom>
          <a:noFill/>
        </p:spPr>
        <p:txBody>
          <a:bodyPr wrap="square" rtlCol="0">
            <a:spAutoFit/>
          </a:bodyPr>
          <a:lstStyle/>
          <a:p>
            <a:r>
              <a:rPr lang="en-US" dirty="0">
                <a:cs typeface="Times New Roman" panose="02020603050405020304" pitchFamily="18" charset="0"/>
                <a:hlinkClick r:id="rId4"/>
              </a:rPr>
              <a:t>climateurope</a:t>
            </a:r>
            <a:endParaRPr lang="en-US" dirty="0">
              <a:cs typeface="Times New Roman" panose="02020603050405020304" pitchFamily="18" charset="0"/>
            </a:endParaRPr>
          </a:p>
        </p:txBody>
      </p:sp>
    </p:spTree>
    <p:extLst>
      <p:ext uri="{BB962C8B-B14F-4D97-AF65-F5344CB8AC3E}">
        <p14:creationId xmlns:p14="http://schemas.microsoft.com/office/powerpoint/2010/main" val="3295926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98871-ECD4-909E-4482-B151F8509C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DA066B-D4F8-734F-EB8C-53E31B49D976}"/>
              </a:ext>
            </a:extLst>
          </p:cNvPr>
          <p:cNvSpPr>
            <a:spLocks noGrp="1"/>
          </p:cNvSpPr>
          <p:nvPr>
            <p:ph type="title"/>
          </p:nvPr>
        </p:nvSpPr>
        <p:spPr/>
        <p:txBody>
          <a:bodyPr/>
          <a:lstStyle/>
          <a:p>
            <a:r>
              <a:rPr lang="en-US" dirty="0"/>
              <a:t>Terrestrial Biosphere Models (TBMs)</a:t>
            </a:r>
          </a:p>
        </p:txBody>
      </p:sp>
      <p:sp>
        <p:nvSpPr>
          <p:cNvPr id="3" name="Content Placeholder 2">
            <a:extLst>
              <a:ext uri="{FF2B5EF4-FFF2-40B4-BE49-F238E27FC236}">
                <a16:creationId xmlns:a16="http://schemas.microsoft.com/office/drawing/2014/main" id="{2F9C3EC5-6CCA-250F-DAA4-DE6E7C59FF41}"/>
              </a:ext>
            </a:extLst>
          </p:cNvPr>
          <p:cNvSpPr>
            <a:spLocks noGrp="1"/>
          </p:cNvSpPr>
          <p:nvPr>
            <p:ph idx="1"/>
          </p:nvPr>
        </p:nvSpPr>
        <p:spPr>
          <a:xfrm>
            <a:off x="838200" y="1825625"/>
            <a:ext cx="5148262" cy="4351338"/>
          </a:xfrm>
        </p:spPr>
        <p:txBody>
          <a:bodyPr/>
          <a:lstStyle/>
          <a:p>
            <a:r>
              <a:rPr lang="en-US" dirty="0"/>
              <a:t>The land component of Earth System Models (ESMs)</a:t>
            </a:r>
          </a:p>
        </p:txBody>
      </p:sp>
      <p:pic>
        <p:nvPicPr>
          <p:cNvPr id="4" name="Picture 3" descr="Diagram of earth system model&#10;&#10;Description automatically generated">
            <a:extLst>
              <a:ext uri="{FF2B5EF4-FFF2-40B4-BE49-F238E27FC236}">
                <a16:creationId xmlns:a16="http://schemas.microsoft.com/office/drawing/2014/main" id="{B344C98D-4A1D-EC86-2197-FFC92A931A81}"/>
              </a:ext>
            </a:extLst>
          </p:cNvPr>
          <p:cNvPicPr>
            <a:picLocks noChangeAspect="1"/>
          </p:cNvPicPr>
          <p:nvPr/>
        </p:nvPicPr>
        <p:blipFill>
          <a:blip r:embed="rId2"/>
          <a:srcRect t="6720"/>
          <a:stretch/>
        </p:blipFill>
        <p:spPr>
          <a:xfrm>
            <a:off x="5986462" y="1585913"/>
            <a:ext cx="6043528" cy="4591050"/>
          </a:xfrm>
          <a:prstGeom prst="rect">
            <a:avLst/>
          </a:prstGeom>
        </p:spPr>
      </p:pic>
      <p:sp>
        <p:nvSpPr>
          <p:cNvPr id="5" name="TextBox 4">
            <a:extLst>
              <a:ext uri="{FF2B5EF4-FFF2-40B4-BE49-F238E27FC236}">
                <a16:creationId xmlns:a16="http://schemas.microsoft.com/office/drawing/2014/main" id="{F4899235-DE23-97CD-11A4-D4F64B51BB05}"/>
              </a:ext>
            </a:extLst>
          </p:cNvPr>
          <p:cNvSpPr txBox="1"/>
          <p:nvPr/>
        </p:nvSpPr>
        <p:spPr>
          <a:xfrm>
            <a:off x="10625137" y="6488668"/>
            <a:ext cx="1566863" cy="369332"/>
          </a:xfrm>
          <a:prstGeom prst="rect">
            <a:avLst/>
          </a:prstGeom>
          <a:noFill/>
        </p:spPr>
        <p:txBody>
          <a:bodyPr wrap="square" rtlCol="0">
            <a:spAutoFit/>
          </a:bodyPr>
          <a:lstStyle/>
          <a:p>
            <a:r>
              <a:rPr lang="en-US" dirty="0">
                <a:cs typeface="Times New Roman" panose="02020603050405020304" pitchFamily="18" charset="0"/>
                <a:hlinkClick r:id="rId3"/>
              </a:rPr>
              <a:t>climateurope</a:t>
            </a:r>
            <a:endParaRPr lang="en-US" dirty="0">
              <a:cs typeface="Times New Roman" panose="02020603050405020304" pitchFamily="18" charset="0"/>
            </a:endParaRPr>
          </a:p>
        </p:txBody>
      </p:sp>
      <p:sp>
        <p:nvSpPr>
          <p:cNvPr id="7" name="Parallelogram 6">
            <a:extLst>
              <a:ext uri="{FF2B5EF4-FFF2-40B4-BE49-F238E27FC236}">
                <a16:creationId xmlns:a16="http://schemas.microsoft.com/office/drawing/2014/main" id="{05FE2D93-B5D9-4351-090B-C856F83B0F5F}"/>
              </a:ext>
            </a:extLst>
          </p:cNvPr>
          <p:cNvSpPr/>
          <p:nvPr/>
        </p:nvSpPr>
        <p:spPr>
          <a:xfrm>
            <a:off x="7764082" y="4039985"/>
            <a:ext cx="3553517" cy="2136978"/>
          </a:xfrm>
          <a:prstGeom prst="parallelogram">
            <a:avLst>
              <a:gd name="adj" fmla="val 68567"/>
            </a:avLst>
          </a:prstGeom>
          <a:noFill/>
          <a:ln w="762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255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5B78A-671F-3E12-FFD7-69FCCBB35A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D837A7-9EAD-2838-6D1F-916297CD376D}"/>
              </a:ext>
            </a:extLst>
          </p:cNvPr>
          <p:cNvSpPr>
            <a:spLocks noGrp="1"/>
          </p:cNvSpPr>
          <p:nvPr>
            <p:ph type="title"/>
          </p:nvPr>
        </p:nvSpPr>
        <p:spPr/>
        <p:txBody>
          <a:bodyPr/>
          <a:lstStyle/>
          <a:p>
            <a:r>
              <a:rPr lang="en-US" dirty="0"/>
              <a:t>Terrestrial Biosphere Models (TBMs)</a:t>
            </a:r>
          </a:p>
        </p:txBody>
      </p:sp>
      <p:sp>
        <p:nvSpPr>
          <p:cNvPr id="3" name="Content Placeholder 2">
            <a:extLst>
              <a:ext uri="{FF2B5EF4-FFF2-40B4-BE49-F238E27FC236}">
                <a16:creationId xmlns:a16="http://schemas.microsoft.com/office/drawing/2014/main" id="{B27C5A5B-A3D1-C919-5051-04AADDFAF7E6}"/>
              </a:ext>
            </a:extLst>
          </p:cNvPr>
          <p:cNvSpPr>
            <a:spLocks noGrp="1"/>
          </p:cNvSpPr>
          <p:nvPr>
            <p:ph idx="1"/>
          </p:nvPr>
        </p:nvSpPr>
        <p:spPr>
          <a:xfrm>
            <a:off x="838200" y="1825625"/>
            <a:ext cx="5148262" cy="4351338"/>
          </a:xfrm>
        </p:spPr>
        <p:txBody>
          <a:bodyPr/>
          <a:lstStyle/>
          <a:p>
            <a:r>
              <a:rPr lang="en-US" dirty="0"/>
              <a:t>The land component of Earth System Models (ESMs)</a:t>
            </a:r>
          </a:p>
          <a:p>
            <a:r>
              <a:rPr lang="en-CA" sz="2800" dirty="0">
                <a:solidFill>
                  <a:srgbClr val="000000"/>
                </a:solidFill>
                <a:effectLst/>
                <a:ea typeface="Aptos" panose="020B0004020202020204" pitchFamily="34" charset="0"/>
                <a:cs typeface="Times New Roman" panose="02020603050405020304" pitchFamily="18" charset="0"/>
              </a:rPr>
              <a:t>Used to understand and predict terrestrial biosphere responds to environmental changes</a:t>
            </a:r>
          </a:p>
        </p:txBody>
      </p:sp>
      <p:pic>
        <p:nvPicPr>
          <p:cNvPr id="4" name="Picture 3" descr="Diagram of earth system model&#10;&#10;Description automatically generated">
            <a:extLst>
              <a:ext uri="{FF2B5EF4-FFF2-40B4-BE49-F238E27FC236}">
                <a16:creationId xmlns:a16="http://schemas.microsoft.com/office/drawing/2014/main" id="{D37C80B4-7606-7EEC-4B8C-79A92BA3AEE8}"/>
              </a:ext>
            </a:extLst>
          </p:cNvPr>
          <p:cNvPicPr>
            <a:picLocks noChangeAspect="1"/>
          </p:cNvPicPr>
          <p:nvPr/>
        </p:nvPicPr>
        <p:blipFill>
          <a:blip r:embed="rId3"/>
          <a:srcRect t="6720"/>
          <a:stretch/>
        </p:blipFill>
        <p:spPr>
          <a:xfrm>
            <a:off x="5986462" y="1585913"/>
            <a:ext cx="6043528" cy="4591050"/>
          </a:xfrm>
          <a:prstGeom prst="rect">
            <a:avLst/>
          </a:prstGeom>
        </p:spPr>
      </p:pic>
      <p:sp>
        <p:nvSpPr>
          <p:cNvPr id="5" name="TextBox 4">
            <a:extLst>
              <a:ext uri="{FF2B5EF4-FFF2-40B4-BE49-F238E27FC236}">
                <a16:creationId xmlns:a16="http://schemas.microsoft.com/office/drawing/2014/main" id="{2171600D-6CC4-00D0-1014-F2C143190BCE}"/>
              </a:ext>
            </a:extLst>
          </p:cNvPr>
          <p:cNvSpPr txBox="1"/>
          <p:nvPr/>
        </p:nvSpPr>
        <p:spPr>
          <a:xfrm>
            <a:off x="10625137" y="6488668"/>
            <a:ext cx="1566863" cy="369332"/>
          </a:xfrm>
          <a:prstGeom prst="rect">
            <a:avLst/>
          </a:prstGeom>
          <a:noFill/>
        </p:spPr>
        <p:txBody>
          <a:bodyPr wrap="square" rtlCol="0">
            <a:spAutoFit/>
          </a:bodyPr>
          <a:lstStyle/>
          <a:p>
            <a:r>
              <a:rPr lang="en-US" dirty="0">
                <a:cs typeface="Times New Roman" panose="02020603050405020304" pitchFamily="18" charset="0"/>
                <a:hlinkClick r:id="rId4"/>
              </a:rPr>
              <a:t>climateurope</a:t>
            </a:r>
            <a:endParaRPr lang="en-US" dirty="0">
              <a:cs typeface="Times New Roman" panose="02020603050405020304" pitchFamily="18" charset="0"/>
            </a:endParaRPr>
          </a:p>
        </p:txBody>
      </p:sp>
      <p:sp>
        <p:nvSpPr>
          <p:cNvPr id="7" name="Parallelogram 6">
            <a:extLst>
              <a:ext uri="{FF2B5EF4-FFF2-40B4-BE49-F238E27FC236}">
                <a16:creationId xmlns:a16="http://schemas.microsoft.com/office/drawing/2014/main" id="{63C5C5FC-FAEC-C87D-A93A-32D4019CF0E5}"/>
              </a:ext>
            </a:extLst>
          </p:cNvPr>
          <p:cNvSpPr/>
          <p:nvPr/>
        </p:nvSpPr>
        <p:spPr>
          <a:xfrm>
            <a:off x="7764082" y="4039985"/>
            <a:ext cx="3553517" cy="2136978"/>
          </a:xfrm>
          <a:prstGeom prst="parallelogram">
            <a:avLst>
              <a:gd name="adj" fmla="val 68567"/>
            </a:avLst>
          </a:prstGeom>
          <a:noFill/>
          <a:ln w="762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4577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1CFDF-AF59-A2EC-72E0-6234902E8F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F386D7-6AC6-9FF7-DA1A-AF08E1FE469C}"/>
              </a:ext>
            </a:extLst>
          </p:cNvPr>
          <p:cNvSpPr>
            <a:spLocks noGrp="1"/>
          </p:cNvSpPr>
          <p:nvPr>
            <p:ph type="title"/>
          </p:nvPr>
        </p:nvSpPr>
        <p:spPr/>
        <p:txBody>
          <a:bodyPr/>
          <a:lstStyle/>
          <a:p>
            <a:r>
              <a:rPr lang="en-US" dirty="0"/>
              <a:t>Terrestrial Biosphere Models (TBMs)</a:t>
            </a:r>
          </a:p>
        </p:txBody>
      </p:sp>
      <p:sp>
        <p:nvSpPr>
          <p:cNvPr id="3" name="Content Placeholder 2">
            <a:extLst>
              <a:ext uri="{FF2B5EF4-FFF2-40B4-BE49-F238E27FC236}">
                <a16:creationId xmlns:a16="http://schemas.microsoft.com/office/drawing/2014/main" id="{D70B5644-9D09-9BE7-E714-150977FA8C47}"/>
              </a:ext>
            </a:extLst>
          </p:cNvPr>
          <p:cNvSpPr>
            <a:spLocks noGrp="1"/>
          </p:cNvSpPr>
          <p:nvPr>
            <p:ph idx="1"/>
          </p:nvPr>
        </p:nvSpPr>
        <p:spPr>
          <a:xfrm>
            <a:off x="838200" y="1825625"/>
            <a:ext cx="5148262" cy="4351338"/>
          </a:xfrm>
        </p:spPr>
        <p:txBody>
          <a:bodyPr>
            <a:normAutofit/>
          </a:bodyPr>
          <a:lstStyle/>
          <a:p>
            <a:pPr marL="0" indent="0">
              <a:buNone/>
            </a:pPr>
            <a:r>
              <a:rPr lang="en-CA" sz="2800" dirty="0">
                <a:solidFill>
                  <a:srgbClr val="000000"/>
                </a:solidFill>
                <a:ea typeface="Aptos" panose="020B0004020202020204" pitchFamily="34" charset="0"/>
                <a:cs typeface="Times New Roman" panose="02020603050405020304" pitchFamily="18" charset="0"/>
              </a:rPr>
              <a:t>S</a:t>
            </a:r>
            <a:r>
              <a:rPr lang="en-CA" sz="2800" dirty="0">
                <a:solidFill>
                  <a:srgbClr val="000000"/>
                </a:solidFill>
                <a:effectLst/>
                <a:ea typeface="Aptos" panose="020B0004020202020204" pitchFamily="34" charset="0"/>
                <a:cs typeface="Times New Roman" panose="02020603050405020304" pitchFamily="18" charset="0"/>
              </a:rPr>
              <a:t>ystem of coupled mathematical models representing ecosystem processes</a:t>
            </a:r>
          </a:p>
        </p:txBody>
      </p:sp>
      <p:pic>
        <p:nvPicPr>
          <p:cNvPr id="6" name="Content Placeholder 4" descr="Diagram of a diagram of a plant&#10;&#10;Description automatically generated">
            <a:extLst>
              <a:ext uri="{FF2B5EF4-FFF2-40B4-BE49-F238E27FC236}">
                <a16:creationId xmlns:a16="http://schemas.microsoft.com/office/drawing/2014/main" id="{E79EBB50-BA0F-9298-351F-303E09578545}"/>
              </a:ext>
            </a:extLst>
          </p:cNvPr>
          <p:cNvPicPr>
            <a:picLocks noChangeAspect="1"/>
          </p:cNvPicPr>
          <p:nvPr/>
        </p:nvPicPr>
        <p:blipFill>
          <a:blip r:embed="rId3"/>
          <a:srcRect t="1137" r="369" b="1822"/>
          <a:stretch/>
        </p:blipFill>
        <p:spPr>
          <a:xfrm>
            <a:off x="6096000" y="1850418"/>
            <a:ext cx="5882221" cy="4447170"/>
          </a:xfrm>
          <a:prstGeom prst="roundRect">
            <a:avLst>
              <a:gd name="adj" fmla="val 8594"/>
            </a:avLst>
          </a:prstGeom>
          <a:solidFill>
            <a:srgbClr val="FFFFFF">
              <a:shade val="85000"/>
            </a:srgbClr>
          </a:solidFill>
          <a:ln>
            <a:noFill/>
          </a:ln>
          <a:effectLst/>
        </p:spPr>
      </p:pic>
      <p:sp>
        <p:nvSpPr>
          <p:cNvPr id="8" name="TextBox 7">
            <a:extLst>
              <a:ext uri="{FF2B5EF4-FFF2-40B4-BE49-F238E27FC236}">
                <a16:creationId xmlns:a16="http://schemas.microsoft.com/office/drawing/2014/main" id="{8496442F-C9A1-5D15-2460-C9B5474029F4}"/>
              </a:ext>
            </a:extLst>
          </p:cNvPr>
          <p:cNvSpPr txBox="1"/>
          <p:nvPr/>
        </p:nvSpPr>
        <p:spPr>
          <a:xfrm>
            <a:off x="10174776" y="6457318"/>
            <a:ext cx="1964276" cy="369332"/>
          </a:xfrm>
          <a:prstGeom prst="rect">
            <a:avLst/>
          </a:prstGeom>
          <a:noFill/>
        </p:spPr>
        <p:txBody>
          <a:bodyPr wrap="square" rtlCol="0">
            <a:spAutoFit/>
          </a:bodyPr>
          <a:lstStyle/>
          <a:p>
            <a:r>
              <a:rPr lang="en-US" dirty="0"/>
              <a:t>Fisher et al., 2014</a:t>
            </a:r>
          </a:p>
        </p:txBody>
      </p:sp>
    </p:spTree>
    <p:extLst>
      <p:ext uri="{BB962C8B-B14F-4D97-AF65-F5344CB8AC3E}">
        <p14:creationId xmlns:p14="http://schemas.microsoft.com/office/powerpoint/2010/main" val="1282992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82A7E-1943-B608-751E-69034FE8E7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7418B1-BFCC-BF6F-53DD-015C18046D21}"/>
              </a:ext>
            </a:extLst>
          </p:cNvPr>
          <p:cNvSpPr>
            <a:spLocks noGrp="1"/>
          </p:cNvSpPr>
          <p:nvPr>
            <p:ph type="title"/>
          </p:nvPr>
        </p:nvSpPr>
        <p:spPr/>
        <p:txBody>
          <a:bodyPr/>
          <a:lstStyle/>
          <a:p>
            <a:r>
              <a:rPr lang="en-US" dirty="0"/>
              <a:t>Terrestrial Biosphere Models (TBMs)</a:t>
            </a:r>
          </a:p>
        </p:txBody>
      </p:sp>
      <p:pic>
        <p:nvPicPr>
          <p:cNvPr id="6" name="Content Placeholder 4" descr="Diagram of a diagram of a plant&#10;&#10;Description automatically generated">
            <a:extLst>
              <a:ext uri="{FF2B5EF4-FFF2-40B4-BE49-F238E27FC236}">
                <a16:creationId xmlns:a16="http://schemas.microsoft.com/office/drawing/2014/main" id="{6F717486-75ED-E571-D61C-9153103895D5}"/>
              </a:ext>
            </a:extLst>
          </p:cNvPr>
          <p:cNvPicPr>
            <a:picLocks noChangeAspect="1"/>
          </p:cNvPicPr>
          <p:nvPr/>
        </p:nvPicPr>
        <p:blipFill>
          <a:blip r:embed="rId2"/>
          <a:srcRect t="1137" r="369" b="1822"/>
          <a:stretch/>
        </p:blipFill>
        <p:spPr>
          <a:xfrm>
            <a:off x="6096000" y="1850418"/>
            <a:ext cx="5882221" cy="4447170"/>
          </a:xfrm>
          <a:prstGeom prst="roundRect">
            <a:avLst>
              <a:gd name="adj" fmla="val 8594"/>
            </a:avLst>
          </a:prstGeom>
          <a:solidFill>
            <a:srgbClr val="FFFFFF">
              <a:shade val="85000"/>
            </a:srgbClr>
          </a:solidFill>
          <a:ln>
            <a:noFill/>
          </a:ln>
          <a:effectLst/>
        </p:spPr>
      </p:pic>
      <p:sp>
        <p:nvSpPr>
          <p:cNvPr id="8" name="TextBox 7">
            <a:extLst>
              <a:ext uri="{FF2B5EF4-FFF2-40B4-BE49-F238E27FC236}">
                <a16:creationId xmlns:a16="http://schemas.microsoft.com/office/drawing/2014/main" id="{3D6D1C6A-B9E5-01E9-5215-0159E8768741}"/>
              </a:ext>
            </a:extLst>
          </p:cNvPr>
          <p:cNvSpPr txBox="1"/>
          <p:nvPr/>
        </p:nvSpPr>
        <p:spPr>
          <a:xfrm>
            <a:off x="10174776" y="6457318"/>
            <a:ext cx="1964276" cy="369332"/>
          </a:xfrm>
          <a:prstGeom prst="rect">
            <a:avLst/>
          </a:prstGeom>
          <a:noFill/>
        </p:spPr>
        <p:txBody>
          <a:bodyPr wrap="square" rtlCol="0">
            <a:spAutoFit/>
          </a:bodyPr>
          <a:lstStyle/>
          <a:p>
            <a:r>
              <a:rPr lang="en-US" dirty="0"/>
              <a:t>Fisher et al., 2014</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AE372A7-51A5-36B4-2529-4908B91D955A}"/>
                  </a:ext>
                </a:extLst>
              </p:cNvPr>
              <p:cNvSpPr txBox="1"/>
              <p:nvPr/>
            </p:nvSpPr>
            <p:spPr>
              <a:xfrm>
                <a:off x="52948" y="4254563"/>
                <a:ext cx="6101542" cy="618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CA" sz="1800" i="1" kern="100" smtClean="0">
                              <a:effectLst/>
                              <a:latin typeface="Cambria Math" panose="02040503050406030204" pitchFamily="18" charset="0"/>
                              <a:ea typeface="Aptos" panose="020B0004020202020204" pitchFamily="34" charset="0"/>
                              <a:cs typeface="Times New Roman" panose="02020603050405020304" pitchFamily="18" charset="0"/>
                            </a:rPr>
                          </m:ctrlPr>
                        </m:fPr>
                        <m:num>
                          <m:r>
                            <a:rPr lang="en-CA" sz="1800" i="1" kern="100">
                              <a:effectLst/>
                              <a:latin typeface="Cambria Math" panose="02040503050406030204" pitchFamily="18" charset="0"/>
                              <a:ea typeface="Aptos" panose="020B0004020202020204" pitchFamily="34" charset="0"/>
                              <a:cs typeface="Times New Roman" panose="02020603050405020304" pitchFamily="18" charset="0"/>
                            </a:rPr>
                            <m:t>𝑑𝐵</m:t>
                          </m:r>
                        </m:num>
                        <m:den>
                          <m:r>
                            <a:rPr lang="en-CA" sz="1800" i="1" kern="100">
                              <a:effectLst/>
                              <a:latin typeface="Cambria Math" panose="02040503050406030204" pitchFamily="18" charset="0"/>
                              <a:ea typeface="Aptos" panose="020B0004020202020204" pitchFamily="34" charset="0"/>
                              <a:cs typeface="Times New Roman" panose="02020603050405020304" pitchFamily="18" charset="0"/>
                            </a:rPr>
                            <m:t>𝑑𝑡</m:t>
                          </m:r>
                        </m:den>
                      </m:f>
                      <m:r>
                        <a:rPr lang="en-CA" sz="1800" i="1" kern="100">
                          <a:effectLst/>
                          <a:latin typeface="Cambria Math" panose="02040503050406030204" pitchFamily="18" charset="0"/>
                          <a:ea typeface="Aptos" panose="020B0004020202020204" pitchFamily="34" charset="0"/>
                          <a:cs typeface="Times New Roman" panose="02020603050405020304" pitchFamily="18" charset="0"/>
                        </a:rPr>
                        <m:t>=</m:t>
                      </m:r>
                      <m:r>
                        <a:rPr lang="en-CA" sz="1800" i="1" kern="100">
                          <a:effectLst/>
                          <a:latin typeface="Cambria Math" panose="02040503050406030204" pitchFamily="18" charset="0"/>
                          <a:ea typeface="Aptos" panose="020B0004020202020204" pitchFamily="34" charset="0"/>
                          <a:cs typeface="Times New Roman" panose="02020603050405020304" pitchFamily="18" charset="0"/>
                        </a:rPr>
                        <m:t>𝐵</m:t>
                      </m:r>
                      <m:r>
                        <a:rPr lang="en-CA" sz="1800" i="1" kern="100">
                          <a:effectLst/>
                          <a:latin typeface="Cambria Math" panose="02040503050406030204" pitchFamily="18" charset="0"/>
                          <a:ea typeface="Aptos" panose="020B0004020202020204" pitchFamily="34" charset="0"/>
                          <a:cs typeface="Times New Roman" panose="02020603050405020304" pitchFamily="18" charset="0"/>
                        </a:rPr>
                        <m:t>(</m:t>
                      </m:r>
                      <m:r>
                        <a:rPr lang="en-CA" sz="1800" i="1" kern="100">
                          <a:effectLst/>
                          <a:latin typeface="Cambria Math" panose="02040503050406030204" pitchFamily="18" charset="0"/>
                          <a:ea typeface="Aptos" panose="020B0004020202020204" pitchFamily="34" charset="0"/>
                          <a:cs typeface="Times New Roman" panose="02020603050405020304" pitchFamily="18" charset="0"/>
                        </a:rPr>
                        <m:t>𝑔</m:t>
                      </m:r>
                      <m:d>
                        <m:dPr>
                          <m:ctrlPr>
                            <a:rPr lang="en-CA" sz="1800" i="1" kern="100">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en-CA" sz="18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CA" sz="1800" i="1" kern="100">
                                  <a:effectLst/>
                                  <a:latin typeface="Cambria Math" panose="02040503050406030204" pitchFamily="18" charset="0"/>
                                  <a:ea typeface="Aptos" panose="020B0004020202020204" pitchFamily="34" charset="0"/>
                                  <a:cs typeface="Times New Roman" panose="02020603050405020304" pitchFamily="18" charset="0"/>
                                </a:rPr>
                                <m:t>𝐴</m:t>
                              </m:r>
                            </m:e>
                            <m:sub>
                              <m:r>
                                <a:rPr lang="en-CA" sz="1800" i="1" kern="100">
                                  <a:effectLst/>
                                  <a:latin typeface="Cambria Math" panose="02040503050406030204" pitchFamily="18" charset="0"/>
                                  <a:ea typeface="Aptos" panose="020B0004020202020204" pitchFamily="34" charset="0"/>
                                  <a:cs typeface="Times New Roman" panose="02020603050405020304" pitchFamily="18" charset="0"/>
                                </a:rPr>
                                <m:t>𝑁</m:t>
                              </m:r>
                            </m:sub>
                          </m:sSub>
                          <m:r>
                            <a:rPr lang="en-CA" sz="1800" i="1" kern="1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CA" sz="18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CA" sz="1800" i="1" kern="100">
                                  <a:effectLst/>
                                  <a:latin typeface="Cambria Math" panose="02040503050406030204" pitchFamily="18" charset="0"/>
                                  <a:ea typeface="Aptos" panose="020B0004020202020204" pitchFamily="34" charset="0"/>
                                  <a:cs typeface="Times New Roman" panose="02020603050405020304" pitchFamily="18" charset="0"/>
                                </a:rPr>
                                <m:t>𝐴</m:t>
                              </m:r>
                            </m:e>
                            <m:sub>
                              <m:r>
                                <a:rPr lang="en-CA" sz="1800" i="1" kern="100">
                                  <a:effectLst/>
                                  <a:latin typeface="Cambria Math" panose="02040503050406030204" pitchFamily="18" charset="0"/>
                                  <a:ea typeface="Aptos" panose="020B0004020202020204" pitchFamily="34" charset="0"/>
                                  <a:cs typeface="Times New Roman" panose="02020603050405020304" pitchFamily="18" charset="0"/>
                                </a:rPr>
                                <m:t>𝑃</m:t>
                              </m:r>
                            </m:sub>
                          </m:sSub>
                        </m:e>
                      </m:d>
                      <m:r>
                        <a:rPr lang="en-CA" sz="1800" i="1" kern="100">
                          <a:effectLst/>
                          <a:latin typeface="Cambria Math" panose="02040503050406030204" pitchFamily="18" charset="0"/>
                          <a:ea typeface="Aptos" panose="020B0004020202020204" pitchFamily="34" charset="0"/>
                          <a:cs typeface="Times New Roman" panose="02020603050405020304" pitchFamily="18" charset="0"/>
                        </a:rPr>
                        <m:t>−</m:t>
                      </m:r>
                      <m:d>
                        <m:dPr>
                          <m:ctrlPr>
                            <a:rPr lang="en-CA" sz="1800" i="1" kern="100">
                              <a:effectLst/>
                              <a:latin typeface="Cambria Math" panose="02040503050406030204" pitchFamily="18" charset="0"/>
                              <a:ea typeface="Aptos" panose="020B0004020202020204" pitchFamily="34" charset="0"/>
                              <a:cs typeface="Times New Roman" panose="02020603050405020304" pitchFamily="18" charset="0"/>
                            </a:rPr>
                          </m:ctrlPr>
                        </m:dPr>
                        <m:e>
                          <m:r>
                            <a:rPr lang="en-CA" sz="1800" i="1" kern="100">
                              <a:effectLst/>
                              <a:latin typeface="Cambria Math" panose="02040503050406030204" pitchFamily="18" charset="0"/>
                              <a:ea typeface="Aptos" panose="020B0004020202020204" pitchFamily="34" charset="0"/>
                              <a:cs typeface="Times New Roman" panose="02020603050405020304" pitchFamily="18" charset="0"/>
                            </a:rPr>
                            <m:t>𝜇</m:t>
                          </m:r>
                          <m:r>
                            <a:rPr lang="en-CA" sz="1800" i="1" kern="100">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CA" sz="18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en-CA" sz="1800" i="1" kern="100">
                                  <a:effectLst/>
                                  <a:latin typeface="Cambria Math" panose="02040503050406030204" pitchFamily="18" charset="0"/>
                                  <a:ea typeface="Aptos" panose="020B0004020202020204" pitchFamily="34" charset="0"/>
                                  <a:cs typeface="Times New Roman" panose="02020603050405020304" pitchFamily="18" charset="0"/>
                                </a:rPr>
                                <m:t>𝜃</m:t>
                              </m:r>
                            </m:e>
                            <m:sub>
                              <m:r>
                                <a:rPr lang="en-CA" sz="1800" i="1" kern="100">
                                  <a:effectLst/>
                                  <a:latin typeface="Cambria Math" panose="02040503050406030204" pitchFamily="18" charset="0"/>
                                  <a:ea typeface="Aptos" panose="020B0004020202020204" pitchFamily="34" charset="0"/>
                                  <a:cs typeface="Times New Roman" panose="02020603050405020304" pitchFamily="18" charset="0"/>
                                </a:rPr>
                                <m:t>𝜇</m:t>
                              </m:r>
                            </m:sub>
                          </m:sSub>
                          <m:r>
                            <a:rPr lang="en-CA" sz="1800" i="1" kern="100">
                              <a:effectLst/>
                              <a:latin typeface="Cambria Math" panose="02040503050406030204" pitchFamily="18" charset="0"/>
                              <a:ea typeface="Aptos" panose="020B0004020202020204" pitchFamily="34" charset="0"/>
                              <a:cs typeface="Times New Roman" panose="02020603050405020304" pitchFamily="18" charset="0"/>
                            </a:rPr>
                            <m:t>𝐹</m:t>
                          </m:r>
                        </m:e>
                      </m:d>
                      <m:r>
                        <a:rPr lang="en-CA" sz="1800" i="1" kern="100">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CAE372A7-51A5-36B4-2529-4908B91D955A}"/>
                  </a:ext>
                </a:extLst>
              </p:cNvPr>
              <p:cNvSpPr txBox="1">
                <a:spLocks noRot="1" noChangeAspect="1" noMove="1" noResize="1" noEditPoints="1" noAdjustHandles="1" noChangeArrowheads="1" noChangeShapeType="1" noTextEdit="1"/>
              </p:cNvSpPr>
              <p:nvPr/>
            </p:nvSpPr>
            <p:spPr>
              <a:xfrm>
                <a:off x="52948" y="4254563"/>
                <a:ext cx="6101542" cy="618246"/>
              </a:xfrm>
              <a:prstGeom prst="rect">
                <a:avLst/>
              </a:prstGeom>
              <a:blipFill>
                <a:blip r:embed="rId3"/>
                <a:stretch>
                  <a:fillRect b="-6122"/>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7A212AA-32F8-D3A9-5A34-1470EFDAA6AC}"/>
              </a:ext>
            </a:extLst>
          </p:cNvPr>
          <p:cNvSpPr txBox="1"/>
          <p:nvPr/>
        </p:nvSpPr>
        <p:spPr>
          <a:xfrm>
            <a:off x="52948" y="6449640"/>
            <a:ext cx="2211185" cy="369332"/>
          </a:xfrm>
          <a:prstGeom prst="rect">
            <a:avLst/>
          </a:prstGeom>
          <a:noFill/>
        </p:spPr>
        <p:txBody>
          <a:bodyPr wrap="square" rtlCol="0">
            <a:spAutoFit/>
          </a:bodyPr>
          <a:lstStyle/>
          <a:p>
            <a:r>
              <a:rPr lang="en-US" dirty="0">
                <a:cs typeface="Times New Roman" panose="02020603050405020304" pitchFamily="18" charset="0"/>
              </a:rPr>
              <a:t>Menge et al., 2012</a:t>
            </a:r>
          </a:p>
        </p:txBody>
      </p:sp>
      <p:sp>
        <p:nvSpPr>
          <p:cNvPr id="7" name="Content Placeholder 2">
            <a:extLst>
              <a:ext uri="{FF2B5EF4-FFF2-40B4-BE49-F238E27FC236}">
                <a16:creationId xmlns:a16="http://schemas.microsoft.com/office/drawing/2014/main" id="{2E059BDF-9DF7-E1E2-9B56-A00C10C0F928}"/>
              </a:ext>
            </a:extLst>
          </p:cNvPr>
          <p:cNvSpPr txBox="1">
            <a:spLocks/>
          </p:cNvSpPr>
          <p:nvPr/>
        </p:nvSpPr>
        <p:spPr>
          <a:xfrm>
            <a:off x="838200" y="1825625"/>
            <a:ext cx="514826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a:solidFill>
                  <a:srgbClr val="000000"/>
                </a:solidFill>
                <a:ea typeface="Aptos" panose="020B0004020202020204" pitchFamily="34" charset="0"/>
                <a:cs typeface="Times New Roman" panose="02020603050405020304" pitchFamily="18" charset="0"/>
              </a:rPr>
              <a:t>System of coupled mathematical models representing ecosystem processes</a:t>
            </a:r>
            <a:endParaRPr lang="en-CA" dirty="0">
              <a:solidFill>
                <a:srgbClr val="000000"/>
              </a:solidFill>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088284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A5BD9-832C-F330-EA43-65E92ABAFF42}"/>
              </a:ext>
            </a:extLst>
          </p:cNvPr>
          <p:cNvSpPr>
            <a:spLocks noGrp="1"/>
          </p:cNvSpPr>
          <p:nvPr>
            <p:ph type="title"/>
          </p:nvPr>
        </p:nvSpPr>
        <p:spPr/>
        <p:txBody>
          <a:bodyPr/>
          <a:lstStyle/>
          <a:p>
            <a:r>
              <a:rPr lang="en-US" dirty="0"/>
              <a:t>TBMs</a:t>
            </a:r>
          </a:p>
        </p:txBody>
      </p:sp>
      <p:sp>
        <p:nvSpPr>
          <p:cNvPr id="3" name="Content Placeholder 2">
            <a:extLst>
              <a:ext uri="{FF2B5EF4-FFF2-40B4-BE49-F238E27FC236}">
                <a16:creationId xmlns:a16="http://schemas.microsoft.com/office/drawing/2014/main" id="{C7283BFC-1C23-1824-DC7E-432372D9783C}"/>
              </a:ext>
            </a:extLst>
          </p:cNvPr>
          <p:cNvSpPr>
            <a:spLocks noGrp="1"/>
          </p:cNvSpPr>
          <p:nvPr>
            <p:ph idx="1"/>
          </p:nvPr>
        </p:nvSpPr>
        <p:spPr>
          <a:xfrm>
            <a:off x="838200" y="1825625"/>
            <a:ext cx="4498571" cy="4351338"/>
          </a:xfrm>
        </p:spPr>
        <p:txBody>
          <a:bodyPr/>
          <a:lstStyle/>
          <a:p>
            <a:pPr marL="0" indent="0">
              <a:buNone/>
            </a:pPr>
            <a:r>
              <a:rPr lang="en-US" sz="2400" dirty="0">
                <a:cs typeface="Times New Roman" panose="02020603050405020304" pitchFamily="18" charset="0"/>
              </a:rPr>
              <a:t>Forcing data</a:t>
            </a:r>
          </a:p>
          <a:p>
            <a:pPr marL="742950" lvl="1" indent="-285750">
              <a:buFont typeface="Arial" panose="020B0604020202020204" pitchFamily="34" charset="0"/>
              <a:buChar char="•"/>
            </a:pPr>
            <a:r>
              <a:rPr lang="en-US" sz="2400" dirty="0">
                <a:cs typeface="Times New Roman" panose="02020603050405020304" pitchFamily="18" charset="0"/>
              </a:rPr>
              <a:t>Initial conditions</a:t>
            </a:r>
          </a:p>
          <a:p>
            <a:pPr marL="1200150" lvl="2" indent="-285750">
              <a:buFont typeface="Arial" panose="020B0604020202020204" pitchFamily="34" charset="0"/>
              <a:buChar char="•"/>
            </a:pPr>
            <a:r>
              <a:rPr lang="en-US" sz="2400" dirty="0">
                <a:cs typeface="Times New Roman" panose="02020603050405020304" pitchFamily="18" charset="0"/>
              </a:rPr>
              <a:t>Meteorology</a:t>
            </a:r>
          </a:p>
          <a:p>
            <a:pPr marL="1200150" lvl="2" indent="-285750">
              <a:buFont typeface="Arial" panose="020B0604020202020204" pitchFamily="34" charset="0"/>
              <a:buChar char="•"/>
            </a:pPr>
            <a:r>
              <a:rPr lang="en-US" sz="2400" dirty="0">
                <a:cs typeface="Times New Roman" panose="02020603050405020304" pitchFamily="18" charset="0"/>
              </a:rPr>
              <a:t>Land cover</a:t>
            </a:r>
          </a:p>
          <a:p>
            <a:pPr marL="1200150" lvl="2" indent="-285750">
              <a:buFont typeface="Arial" panose="020B0604020202020204" pitchFamily="34" charset="0"/>
              <a:buChar char="•"/>
            </a:pPr>
            <a:r>
              <a:rPr lang="en-US" sz="2400" dirty="0">
                <a:cs typeface="Times New Roman" panose="02020603050405020304" pitchFamily="18" charset="0"/>
              </a:rPr>
              <a:t>CO</a:t>
            </a:r>
            <a:r>
              <a:rPr lang="en-US" sz="2400" baseline="-25000" dirty="0">
                <a:cs typeface="Times New Roman" panose="02020603050405020304" pitchFamily="18" charset="0"/>
              </a:rPr>
              <a:t>2</a:t>
            </a:r>
            <a:r>
              <a:rPr lang="en-US" sz="2400" dirty="0">
                <a:cs typeface="Times New Roman" panose="02020603050405020304" pitchFamily="18" charset="0"/>
              </a:rPr>
              <a:t> concentration</a:t>
            </a:r>
          </a:p>
          <a:p>
            <a:pPr marL="1200150" lvl="2" indent="-285750">
              <a:buFont typeface="Arial" panose="020B0604020202020204" pitchFamily="34" charset="0"/>
              <a:buChar char="•"/>
            </a:pPr>
            <a:r>
              <a:rPr lang="en-US" sz="2400" dirty="0">
                <a:cs typeface="Times New Roman" panose="02020603050405020304" pitchFamily="18" charset="0"/>
              </a:rPr>
              <a:t>Soil type</a:t>
            </a:r>
          </a:p>
          <a:p>
            <a:pPr marL="742950" lvl="1" indent="-285750">
              <a:buFont typeface="Arial" panose="020B0604020202020204" pitchFamily="34" charset="0"/>
              <a:buChar char="•"/>
            </a:pPr>
            <a:r>
              <a:rPr lang="en-US" sz="2400" dirty="0">
                <a:cs typeface="Times New Roman" panose="02020603050405020304" pitchFamily="18" charset="0"/>
              </a:rPr>
              <a:t>Subsequent changes</a:t>
            </a:r>
          </a:p>
          <a:p>
            <a:pPr marL="0" indent="0">
              <a:buNone/>
            </a:pPr>
            <a:endParaRPr lang="en-US" dirty="0"/>
          </a:p>
        </p:txBody>
      </p:sp>
      <p:pic>
        <p:nvPicPr>
          <p:cNvPr id="4" name="Picture 3" descr="A graph of different colored lines&#10;&#10;Description automatically generated">
            <a:extLst>
              <a:ext uri="{FF2B5EF4-FFF2-40B4-BE49-F238E27FC236}">
                <a16:creationId xmlns:a16="http://schemas.microsoft.com/office/drawing/2014/main" id="{A5380E80-1B04-744B-6E0C-721AEB9CB60C}"/>
              </a:ext>
            </a:extLst>
          </p:cNvPr>
          <p:cNvPicPr>
            <a:picLocks noChangeAspect="1"/>
          </p:cNvPicPr>
          <p:nvPr/>
        </p:nvPicPr>
        <p:blipFill>
          <a:blip r:embed="rId3"/>
          <a:srcRect l="2110" t="13944"/>
          <a:stretch/>
        </p:blipFill>
        <p:spPr>
          <a:xfrm>
            <a:off x="5568709" y="1219998"/>
            <a:ext cx="5785091" cy="4956965"/>
          </a:xfrm>
          <a:prstGeom prst="roundRect">
            <a:avLst>
              <a:gd name="adj" fmla="val 8594"/>
            </a:avLst>
          </a:prstGeom>
          <a:solidFill>
            <a:srgbClr val="FFFFFF">
              <a:shade val="85000"/>
            </a:srgbClr>
          </a:solidFill>
          <a:ln>
            <a:noFill/>
          </a:ln>
          <a:effectLst/>
        </p:spPr>
      </p:pic>
      <p:sp>
        <p:nvSpPr>
          <p:cNvPr id="5" name="TextBox 4">
            <a:extLst>
              <a:ext uri="{FF2B5EF4-FFF2-40B4-BE49-F238E27FC236}">
                <a16:creationId xmlns:a16="http://schemas.microsoft.com/office/drawing/2014/main" id="{2D44167A-EBFA-B7CE-BCCF-2F0E776E94CC}"/>
              </a:ext>
            </a:extLst>
          </p:cNvPr>
          <p:cNvSpPr txBox="1"/>
          <p:nvPr/>
        </p:nvSpPr>
        <p:spPr>
          <a:xfrm>
            <a:off x="6704014" y="6462986"/>
            <a:ext cx="5487986" cy="369332"/>
          </a:xfrm>
          <a:prstGeom prst="rect">
            <a:avLst/>
          </a:prstGeom>
          <a:noFill/>
        </p:spPr>
        <p:txBody>
          <a:bodyPr wrap="square" rtlCol="0">
            <a:spAutoFit/>
          </a:bodyPr>
          <a:lstStyle/>
          <a:p>
            <a:r>
              <a:rPr lang="en-US" dirty="0"/>
              <a:t>Figure modified from </a:t>
            </a:r>
            <a:r>
              <a:rPr lang="en-CA" dirty="0">
                <a:effectLst/>
                <a:ea typeface="Aptos" panose="020B0004020202020204" pitchFamily="34" charset="0"/>
                <a:cs typeface="Times New Roman" panose="02020603050405020304" pitchFamily="18" charset="0"/>
              </a:rPr>
              <a:t>Kou</a:t>
            </a:r>
            <a:r>
              <a:rPr lang="en-CA" dirty="0">
                <a:effectLst/>
                <a:ea typeface="Aptos" panose="020B0004020202020204" pitchFamily="34" charset="0"/>
                <a:cs typeface="Cambria Math" panose="02040503050406030204" pitchFamily="18" charset="0"/>
              </a:rPr>
              <a:t>‐</a:t>
            </a:r>
            <a:r>
              <a:rPr lang="en-CA" dirty="0">
                <a:effectLst/>
                <a:ea typeface="Aptos" panose="020B0004020202020204" pitchFamily="34" charset="0"/>
                <a:cs typeface="Times New Roman" panose="02020603050405020304" pitchFamily="18" charset="0"/>
              </a:rPr>
              <a:t>Giesbrecht and Arora, 2023</a:t>
            </a:r>
            <a:endParaRPr lang="en-US" dirty="0"/>
          </a:p>
        </p:txBody>
      </p:sp>
    </p:spTree>
    <p:extLst>
      <p:ext uri="{BB962C8B-B14F-4D97-AF65-F5344CB8AC3E}">
        <p14:creationId xmlns:p14="http://schemas.microsoft.com/office/powerpoint/2010/main" val="706035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A5822-34EB-E3E9-F44F-24506F61A4CA}"/>
              </a:ext>
            </a:extLst>
          </p:cNvPr>
          <p:cNvSpPr>
            <a:spLocks noGrp="1"/>
          </p:cNvSpPr>
          <p:nvPr>
            <p:ph type="title"/>
          </p:nvPr>
        </p:nvSpPr>
        <p:spPr/>
        <p:txBody>
          <a:bodyPr/>
          <a:lstStyle/>
          <a:p>
            <a:r>
              <a:rPr lang="en-US" dirty="0"/>
              <a:t>Welcome!</a:t>
            </a:r>
          </a:p>
        </p:txBody>
      </p:sp>
      <p:sp>
        <p:nvSpPr>
          <p:cNvPr id="3" name="Content Placeholder 2">
            <a:extLst>
              <a:ext uri="{FF2B5EF4-FFF2-40B4-BE49-F238E27FC236}">
                <a16:creationId xmlns:a16="http://schemas.microsoft.com/office/drawing/2014/main" id="{C7972C71-889B-1AFA-9675-1AD4AE73B13A}"/>
              </a:ext>
            </a:extLst>
          </p:cNvPr>
          <p:cNvSpPr>
            <a:spLocks noGrp="1"/>
          </p:cNvSpPr>
          <p:nvPr>
            <p:ph idx="1"/>
          </p:nvPr>
        </p:nvSpPr>
        <p:spPr>
          <a:xfrm>
            <a:off x="791083" y="2015095"/>
            <a:ext cx="5257800" cy="4351338"/>
          </a:xfrm>
        </p:spPr>
        <p:txBody>
          <a:bodyPr>
            <a:normAutofit/>
          </a:bodyPr>
          <a:lstStyle/>
          <a:p>
            <a:pPr marL="0" indent="0">
              <a:buNone/>
            </a:pPr>
            <a:r>
              <a:rPr lang="en-US" b="1" dirty="0"/>
              <a:t>Renée Hall</a:t>
            </a:r>
          </a:p>
          <a:p>
            <a:pPr marL="0" indent="0">
              <a:buNone/>
            </a:pPr>
            <a:endParaRPr lang="en-US" dirty="0"/>
          </a:p>
          <a:p>
            <a:pPr marL="0" indent="0">
              <a:buNone/>
            </a:pPr>
            <a:r>
              <a:rPr lang="en-US" dirty="0"/>
              <a:t>PhD Student, Earth and Environmental Sciences</a:t>
            </a:r>
          </a:p>
          <a:p>
            <a:r>
              <a:rPr lang="en-US" dirty="0"/>
              <a:t>Impact of wildfire on nitrogen and carbon cycling</a:t>
            </a:r>
          </a:p>
          <a:p>
            <a:r>
              <a:rPr lang="en-US" dirty="0"/>
              <a:t>Likes: House plants </a:t>
            </a:r>
          </a:p>
          <a:p>
            <a:r>
              <a:rPr lang="en-US" dirty="0"/>
              <a:t>Dislikes: Phone calls with bad reception</a:t>
            </a:r>
          </a:p>
        </p:txBody>
      </p:sp>
      <p:sp>
        <p:nvSpPr>
          <p:cNvPr id="4" name="Content Placeholder 2">
            <a:extLst>
              <a:ext uri="{FF2B5EF4-FFF2-40B4-BE49-F238E27FC236}">
                <a16:creationId xmlns:a16="http://schemas.microsoft.com/office/drawing/2014/main" id="{594FCC81-327A-5DC9-102B-72F5C672594E}"/>
              </a:ext>
            </a:extLst>
          </p:cNvPr>
          <p:cNvSpPr txBox="1">
            <a:spLocks/>
          </p:cNvSpPr>
          <p:nvPr/>
        </p:nvSpPr>
        <p:spPr>
          <a:xfrm>
            <a:off x="6381182" y="2015095"/>
            <a:ext cx="5257800"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Dr. Sian Kou-Giesbrecht</a:t>
            </a:r>
          </a:p>
          <a:p>
            <a:pPr marL="0" indent="0">
              <a:buNone/>
            </a:pPr>
            <a:endParaRPr lang="en-US" dirty="0"/>
          </a:p>
          <a:p>
            <a:pPr marL="0" indent="0">
              <a:buNone/>
            </a:pPr>
            <a:r>
              <a:rPr lang="en-US" dirty="0"/>
              <a:t>Assistant Professor, Earth and Environmental Sciences</a:t>
            </a:r>
          </a:p>
          <a:p>
            <a:r>
              <a:rPr lang="en-CA" b="0" i="0" dirty="0">
                <a:solidFill>
                  <a:srgbClr val="2A2A2A"/>
                </a:solidFill>
                <a:effectLst/>
              </a:rPr>
              <a:t>Nitrogen cycling in terrestrial ecosystems and how it is represented in terrestrial biosphere models and Earth System Models</a:t>
            </a:r>
          </a:p>
          <a:p>
            <a:r>
              <a:rPr lang="en-CA" dirty="0">
                <a:solidFill>
                  <a:srgbClr val="2A2A2A"/>
                </a:solidFill>
              </a:rPr>
              <a:t>Likes: Dog (Goji)</a:t>
            </a:r>
          </a:p>
          <a:p>
            <a:r>
              <a:rPr lang="en-CA" dirty="0">
                <a:solidFill>
                  <a:srgbClr val="2A2A2A"/>
                </a:solidFill>
              </a:rPr>
              <a:t>Dislikes: Moldy Grapes</a:t>
            </a:r>
            <a:endParaRPr lang="en-US" dirty="0"/>
          </a:p>
        </p:txBody>
      </p:sp>
      <p:pic>
        <p:nvPicPr>
          <p:cNvPr id="2050" name="Picture 2" descr="Picture">
            <a:extLst>
              <a:ext uri="{FF2B5EF4-FFF2-40B4-BE49-F238E27FC236}">
                <a16:creationId xmlns:a16="http://schemas.microsoft.com/office/drawing/2014/main" id="{3D627BDC-FCA9-073F-E910-75EAAB8BCA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33" t="24535" r="35822" b="1176"/>
          <a:stretch/>
        </p:blipFill>
        <p:spPr bwMode="auto">
          <a:xfrm>
            <a:off x="10111247" y="995379"/>
            <a:ext cx="1868400" cy="1908000"/>
          </a:xfrm>
          <a:prstGeom prst="ellipse">
            <a:avLst/>
          </a:prstGeom>
          <a:noFill/>
          <a:extLst>
            <a:ext uri="{909E8E84-426E-40DD-AFC4-6F175D3DCCD1}">
              <a14:hiddenFill xmlns:a14="http://schemas.microsoft.com/office/drawing/2010/main">
                <a:solidFill>
                  <a:srgbClr val="FFFFFF"/>
                </a:solidFill>
              </a14:hiddenFill>
            </a:ext>
          </a:extLst>
        </p:spPr>
      </p:pic>
      <p:pic>
        <p:nvPicPr>
          <p:cNvPr id="2052" name="Picture 4" descr="Picture">
            <a:extLst>
              <a:ext uri="{FF2B5EF4-FFF2-40B4-BE49-F238E27FC236}">
                <a16:creationId xmlns:a16="http://schemas.microsoft.com/office/drawing/2014/main" id="{6242A6BD-798E-1ADE-43C7-F71A17F8AA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494" b="19283"/>
          <a:stretch/>
        </p:blipFill>
        <p:spPr bwMode="auto">
          <a:xfrm>
            <a:off x="3665302" y="1086044"/>
            <a:ext cx="1868400" cy="1858102"/>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013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B58A2-8EF8-A03E-9E8C-CA11247186F5}"/>
            </a:ext>
          </a:extLst>
        </p:cNvPr>
        <p:cNvGrpSpPr/>
        <p:nvPr/>
      </p:nvGrpSpPr>
      <p:grpSpPr>
        <a:xfrm>
          <a:off x="0" y="0"/>
          <a:ext cx="0" cy="0"/>
          <a:chOff x="0" y="0"/>
          <a:chExt cx="0" cy="0"/>
        </a:xfrm>
      </p:grpSpPr>
      <p:grpSp>
        <p:nvGrpSpPr>
          <p:cNvPr id="81" name="Group 80">
            <a:extLst>
              <a:ext uri="{FF2B5EF4-FFF2-40B4-BE49-F238E27FC236}">
                <a16:creationId xmlns:a16="http://schemas.microsoft.com/office/drawing/2014/main" id="{8F8F6172-AA87-1D3F-AB8E-D7DF91C2258C}"/>
              </a:ext>
            </a:extLst>
          </p:cNvPr>
          <p:cNvGrpSpPr/>
          <p:nvPr/>
        </p:nvGrpSpPr>
        <p:grpSpPr>
          <a:xfrm>
            <a:off x="4266206" y="1894108"/>
            <a:ext cx="7611087" cy="4388741"/>
            <a:chOff x="4266206" y="1511334"/>
            <a:chExt cx="7611087" cy="4388741"/>
          </a:xfrm>
        </p:grpSpPr>
        <p:sp>
          <p:nvSpPr>
            <p:cNvPr id="26" name="Circular Arrow 25">
              <a:extLst>
                <a:ext uri="{FF2B5EF4-FFF2-40B4-BE49-F238E27FC236}">
                  <a16:creationId xmlns:a16="http://schemas.microsoft.com/office/drawing/2014/main" id="{149A5407-5DC4-9101-75A2-8A7169A7DC71}"/>
                </a:ext>
              </a:extLst>
            </p:cNvPr>
            <p:cNvSpPr/>
            <p:nvPr/>
          </p:nvSpPr>
          <p:spPr>
            <a:xfrm flipH="1" flipV="1">
              <a:off x="5984292" y="1511334"/>
              <a:ext cx="4382028" cy="4234419"/>
            </a:xfrm>
            <a:prstGeom prst="circularArrow">
              <a:avLst>
                <a:gd name="adj1" fmla="val 13163"/>
                <a:gd name="adj2" fmla="val 1040571"/>
                <a:gd name="adj3" fmla="val 1786171"/>
                <a:gd name="adj4" fmla="val 8195345"/>
                <a:gd name="adj5" fmla="val 12500"/>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pic>
          <p:nvPicPr>
            <p:cNvPr id="52" name="Graphic 51" descr="Deciduous tree with solid fill">
              <a:extLst>
                <a:ext uri="{FF2B5EF4-FFF2-40B4-BE49-F238E27FC236}">
                  <a16:creationId xmlns:a16="http://schemas.microsoft.com/office/drawing/2014/main" id="{5026584B-EA7C-D1B9-DA2D-BDBF9B37AF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95780" y="3042442"/>
              <a:ext cx="914400" cy="914400"/>
            </a:xfrm>
            <a:prstGeom prst="rect">
              <a:avLst/>
            </a:prstGeom>
          </p:spPr>
        </p:pic>
        <p:pic>
          <p:nvPicPr>
            <p:cNvPr id="53" name="Graphic 52" descr="Tree With Roots with solid fill">
              <a:extLst>
                <a:ext uri="{FF2B5EF4-FFF2-40B4-BE49-F238E27FC236}">
                  <a16:creationId xmlns:a16="http://schemas.microsoft.com/office/drawing/2014/main" id="{0C84CC4A-D4C5-E0C4-3BEA-EF6B87ADBD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41768" y="3174388"/>
              <a:ext cx="914400" cy="914400"/>
            </a:xfrm>
            <a:prstGeom prst="rect">
              <a:avLst/>
            </a:prstGeom>
          </p:spPr>
        </p:pic>
        <p:pic>
          <p:nvPicPr>
            <p:cNvPr id="54" name="Graphic 53" descr="Fir tree with solid fill">
              <a:extLst>
                <a:ext uri="{FF2B5EF4-FFF2-40B4-BE49-F238E27FC236}">
                  <a16:creationId xmlns:a16="http://schemas.microsoft.com/office/drawing/2014/main" id="{BD08E144-15AE-7D1F-190C-F615A7BC5C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77806" y="3010184"/>
              <a:ext cx="914400" cy="914400"/>
            </a:xfrm>
            <a:prstGeom prst="rect">
              <a:avLst/>
            </a:prstGeom>
          </p:spPr>
        </p:pic>
        <p:pic>
          <p:nvPicPr>
            <p:cNvPr id="58" name="Graphic 57" descr="Chemicals with solid fill">
              <a:extLst>
                <a:ext uri="{FF2B5EF4-FFF2-40B4-BE49-F238E27FC236}">
                  <a16:creationId xmlns:a16="http://schemas.microsoft.com/office/drawing/2014/main" id="{51E26FEA-6E6B-F178-65A9-B2EAAE74B1B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589603" y="4433506"/>
              <a:ext cx="914400" cy="914400"/>
            </a:xfrm>
            <a:prstGeom prst="rect">
              <a:avLst/>
            </a:prstGeom>
          </p:spPr>
        </p:pic>
        <p:pic>
          <p:nvPicPr>
            <p:cNvPr id="64" name="Graphic 63" descr="Chemicals with solid fill">
              <a:extLst>
                <a:ext uri="{FF2B5EF4-FFF2-40B4-BE49-F238E27FC236}">
                  <a16:creationId xmlns:a16="http://schemas.microsoft.com/office/drawing/2014/main" id="{D4D85E75-55A6-4D67-DEDB-28377BF06E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36168" y="4696229"/>
              <a:ext cx="914400" cy="914400"/>
            </a:xfrm>
            <a:prstGeom prst="rect">
              <a:avLst/>
            </a:prstGeom>
          </p:spPr>
        </p:pic>
        <p:pic>
          <p:nvPicPr>
            <p:cNvPr id="70" name="Graphic 69" descr="Dim (Medium Sun) with solid fill">
              <a:extLst>
                <a:ext uri="{FF2B5EF4-FFF2-40B4-BE49-F238E27FC236}">
                  <a16:creationId xmlns:a16="http://schemas.microsoft.com/office/drawing/2014/main" id="{54334D7E-7138-0918-2F19-78CF76A2FE6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83150" y="2874605"/>
              <a:ext cx="914400" cy="914400"/>
            </a:xfrm>
            <a:prstGeom prst="rect">
              <a:avLst/>
            </a:prstGeom>
          </p:spPr>
        </p:pic>
        <p:pic>
          <p:nvPicPr>
            <p:cNvPr id="72" name="Graphic 71" descr="Lightning bolt with solid fill">
              <a:extLst>
                <a:ext uri="{FF2B5EF4-FFF2-40B4-BE49-F238E27FC236}">
                  <a16:creationId xmlns:a16="http://schemas.microsoft.com/office/drawing/2014/main" id="{35C3E5CB-7A6D-9BEA-D169-D727BD0DBCF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86811" y="3618041"/>
              <a:ext cx="782454" cy="782454"/>
            </a:xfrm>
            <a:prstGeom prst="rect">
              <a:avLst/>
            </a:prstGeom>
          </p:spPr>
        </p:pic>
        <p:pic>
          <p:nvPicPr>
            <p:cNvPr id="66" name="Graphic 65" descr="Rain with solid fill">
              <a:extLst>
                <a:ext uri="{FF2B5EF4-FFF2-40B4-BE49-F238E27FC236}">
                  <a16:creationId xmlns:a16="http://schemas.microsoft.com/office/drawing/2014/main" id="{8F39D3CD-1070-510F-15DD-D7BB842BB36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99738" y="3166800"/>
              <a:ext cx="914400" cy="914400"/>
            </a:xfrm>
            <a:prstGeom prst="rect">
              <a:avLst/>
            </a:prstGeom>
          </p:spPr>
        </p:pic>
        <p:pic>
          <p:nvPicPr>
            <p:cNvPr id="74" name="Graphic 73" descr="Withering Tree with solid fill">
              <a:extLst>
                <a:ext uri="{FF2B5EF4-FFF2-40B4-BE49-F238E27FC236}">
                  <a16:creationId xmlns:a16="http://schemas.microsoft.com/office/drawing/2014/main" id="{EBD6AF1E-7859-B54B-469E-F52A9F8E81B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851498" y="4558158"/>
              <a:ext cx="914400" cy="914400"/>
            </a:xfrm>
            <a:prstGeom prst="rect">
              <a:avLst/>
            </a:prstGeom>
          </p:spPr>
        </p:pic>
        <p:pic>
          <p:nvPicPr>
            <p:cNvPr id="76" name="Graphic 75" descr="Tree Stump with solid fill">
              <a:extLst>
                <a:ext uri="{FF2B5EF4-FFF2-40B4-BE49-F238E27FC236}">
                  <a16:creationId xmlns:a16="http://schemas.microsoft.com/office/drawing/2014/main" id="{7EB77C8D-8081-614E-EDA0-69266A660B4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334063" y="5069837"/>
              <a:ext cx="413176" cy="413176"/>
            </a:xfrm>
            <a:prstGeom prst="rect">
              <a:avLst/>
            </a:prstGeom>
          </p:spPr>
        </p:pic>
        <p:sp>
          <p:nvSpPr>
            <p:cNvPr id="77" name="TextBox 76">
              <a:extLst>
                <a:ext uri="{FF2B5EF4-FFF2-40B4-BE49-F238E27FC236}">
                  <a16:creationId xmlns:a16="http://schemas.microsoft.com/office/drawing/2014/main" id="{555C8DC9-A705-3BAB-5375-DD6172EE4C91}"/>
                </a:ext>
              </a:extLst>
            </p:cNvPr>
            <p:cNvSpPr txBox="1"/>
            <p:nvPr/>
          </p:nvSpPr>
          <p:spPr>
            <a:xfrm>
              <a:off x="10205655" y="4433506"/>
              <a:ext cx="1671638" cy="369332"/>
            </a:xfrm>
            <a:prstGeom prst="rect">
              <a:avLst/>
            </a:prstGeom>
            <a:noFill/>
          </p:spPr>
          <p:txBody>
            <a:bodyPr wrap="square" rtlCol="0">
              <a:spAutoFit/>
            </a:bodyPr>
            <a:lstStyle/>
            <a:p>
              <a:r>
                <a:rPr lang="en-US" dirty="0"/>
                <a:t>Biological</a:t>
              </a:r>
            </a:p>
          </p:txBody>
        </p:sp>
        <p:sp>
          <p:nvSpPr>
            <p:cNvPr id="78" name="TextBox 77">
              <a:extLst>
                <a:ext uri="{FF2B5EF4-FFF2-40B4-BE49-F238E27FC236}">
                  <a16:creationId xmlns:a16="http://schemas.microsoft.com/office/drawing/2014/main" id="{D839A495-ADF5-977F-DF4B-7C38265BCE17}"/>
                </a:ext>
              </a:extLst>
            </p:cNvPr>
            <p:cNvSpPr txBox="1"/>
            <p:nvPr/>
          </p:nvSpPr>
          <p:spPr>
            <a:xfrm>
              <a:off x="6589602" y="5530743"/>
              <a:ext cx="1671638" cy="369332"/>
            </a:xfrm>
            <a:prstGeom prst="rect">
              <a:avLst/>
            </a:prstGeom>
            <a:noFill/>
          </p:spPr>
          <p:txBody>
            <a:bodyPr wrap="square" rtlCol="0">
              <a:spAutoFit/>
            </a:bodyPr>
            <a:lstStyle/>
            <a:p>
              <a:r>
                <a:rPr lang="en-US" dirty="0"/>
                <a:t>Chemical</a:t>
              </a:r>
            </a:p>
          </p:txBody>
        </p:sp>
        <p:sp>
          <p:nvSpPr>
            <p:cNvPr id="79" name="TextBox 78">
              <a:extLst>
                <a:ext uri="{FF2B5EF4-FFF2-40B4-BE49-F238E27FC236}">
                  <a16:creationId xmlns:a16="http://schemas.microsoft.com/office/drawing/2014/main" id="{10E0D398-6445-3A3A-0FF6-5B15B075DB43}"/>
                </a:ext>
              </a:extLst>
            </p:cNvPr>
            <p:cNvSpPr txBox="1"/>
            <p:nvPr/>
          </p:nvSpPr>
          <p:spPr>
            <a:xfrm>
              <a:off x="4266206" y="3278253"/>
              <a:ext cx="1574651" cy="369332"/>
            </a:xfrm>
            <a:prstGeom prst="rect">
              <a:avLst/>
            </a:prstGeom>
            <a:noFill/>
          </p:spPr>
          <p:txBody>
            <a:bodyPr wrap="square" rtlCol="0">
              <a:spAutoFit/>
            </a:bodyPr>
            <a:lstStyle/>
            <a:p>
              <a:r>
                <a:rPr lang="en-US" dirty="0"/>
                <a:t>Geophysical</a:t>
              </a:r>
            </a:p>
          </p:txBody>
        </p:sp>
      </p:grpSp>
      <p:sp>
        <p:nvSpPr>
          <p:cNvPr id="90" name="Rectangle 89">
            <a:extLst>
              <a:ext uri="{FF2B5EF4-FFF2-40B4-BE49-F238E27FC236}">
                <a16:creationId xmlns:a16="http://schemas.microsoft.com/office/drawing/2014/main" id="{691E9712-2370-F63C-F581-361F87B53E7E}"/>
              </a:ext>
            </a:extLst>
          </p:cNvPr>
          <p:cNvSpPr/>
          <p:nvPr/>
        </p:nvSpPr>
        <p:spPr>
          <a:xfrm>
            <a:off x="7046802" y="574570"/>
            <a:ext cx="1032288" cy="825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Graphic 94" descr="Earth globe: Americas with solid fill">
            <a:extLst>
              <a:ext uri="{FF2B5EF4-FFF2-40B4-BE49-F238E27FC236}">
                <a16:creationId xmlns:a16="http://schemas.microsoft.com/office/drawing/2014/main" id="{A32654A3-F2E8-CB22-F267-C097C64B8C2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979049" y="1449872"/>
            <a:ext cx="2236762" cy="2236762"/>
          </a:xfrm>
          <a:prstGeom prst="rect">
            <a:avLst/>
          </a:prstGeom>
        </p:spPr>
      </p:pic>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06DEE860-12A2-60F5-684B-95CD1ADC2BC8}"/>
                  </a:ext>
                </a:extLst>
              </p:cNvPr>
              <p:cNvSpPr txBox="1"/>
              <p:nvPr/>
            </p:nvSpPr>
            <p:spPr>
              <a:xfrm>
                <a:off x="101979" y="4903294"/>
                <a:ext cx="4164227" cy="6182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CA" sz="1800" i="1"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fPr>
                        <m:num>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𝑑𝐵</m:t>
                          </m:r>
                        </m:num>
                        <m:den>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𝑑𝑡</m:t>
                          </m:r>
                        </m:den>
                      </m:f>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𝐵</m:t>
                      </m:r>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𝑔</m:t>
                      </m:r>
                      <m:d>
                        <m:dPr>
                          <m:ctrlP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𝐴</m:t>
                              </m:r>
                            </m:e>
                            <m:sub>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𝑁</m:t>
                              </m:r>
                            </m:sub>
                          </m:sSub>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𝐴</m:t>
                              </m:r>
                            </m:e>
                            <m:sub>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𝑃</m:t>
                              </m:r>
                            </m:sub>
                          </m:sSub>
                        </m:e>
                      </m:d>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d>
                        <m:dPr>
                          <m:ctrlP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dPr>
                        <m:e>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𝜇</m:t>
                          </m:r>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𝜃</m:t>
                              </m:r>
                            </m:e>
                            <m:sub>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𝜇</m:t>
                              </m:r>
                            </m:sub>
                          </m:sSub>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𝐹</m:t>
                          </m:r>
                        </m:e>
                      </m:d>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en-C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96" name="TextBox 95">
                <a:extLst>
                  <a:ext uri="{FF2B5EF4-FFF2-40B4-BE49-F238E27FC236}">
                    <a16:creationId xmlns:a16="http://schemas.microsoft.com/office/drawing/2014/main" id="{06DEE860-12A2-60F5-684B-95CD1ADC2BC8}"/>
                  </a:ext>
                </a:extLst>
              </p:cNvPr>
              <p:cNvSpPr txBox="1">
                <a:spLocks noRot="1" noChangeAspect="1" noMove="1" noResize="1" noEditPoints="1" noAdjustHandles="1" noChangeArrowheads="1" noChangeShapeType="1" noTextEdit="1"/>
              </p:cNvSpPr>
              <p:nvPr/>
            </p:nvSpPr>
            <p:spPr>
              <a:xfrm>
                <a:off x="101979" y="4903294"/>
                <a:ext cx="4164227" cy="618246"/>
              </a:xfrm>
              <a:prstGeom prst="rect">
                <a:avLst/>
              </a:prstGeom>
              <a:blipFill>
                <a:blip r:embed="rId25"/>
                <a:stretch>
                  <a:fillRect b="-6000"/>
                </a:stretch>
              </a:blipFill>
            </p:spPr>
            <p:txBody>
              <a:bodyPr/>
              <a:lstStyle/>
              <a:p>
                <a:r>
                  <a:rPr lang="en-US">
                    <a:noFill/>
                  </a:rPr>
                  <a:t> </a:t>
                </a:r>
              </a:p>
            </p:txBody>
          </p:sp>
        </mc:Fallback>
      </mc:AlternateContent>
      <p:sp>
        <p:nvSpPr>
          <p:cNvPr id="101" name="TextBox 100">
            <a:extLst>
              <a:ext uri="{FF2B5EF4-FFF2-40B4-BE49-F238E27FC236}">
                <a16:creationId xmlns:a16="http://schemas.microsoft.com/office/drawing/2014/main" id="{94EA5352-929A-7CC6-8E7F-1B44461BD411}"/>
              </a:ext>
            </a:extLst>
          </p:cNvPr>
          <p:cNvSpPr txBox="1"/>
          <p:nvPr/>
        </p:nvSpPr>
        <p:spPr>
          <a:xfrm>
            <a:off x="592431" y="2685759"/>
            <a:ext cx="3384801" cy="1938992"/>
          </a:xfrm>
          <a:prstGeom prst="rect">
            <a:avLst/>
          </a:prstGeom>
          <a:noFill/>
        </p:spPr>
        <p:txBody>
          <a:bodyPr wrap="square" rtlCol="0">
            <a:spAutoFit/>
          </a:bodyPr>
          <a:lstStyle/>
          <a:p>
            <a:r>
              <a:rPr lang="en-CA" sz="2400" dirty="0">
                <a:solidFill>
                  <a:srgbClr val="000000"/>
                </a:solidFill>
                <a:ea typeface="Aptos" panose="020B0004020202020204" pitchFamily="34" charset="0"/>
                <a:cs typeface="Times New Roman" panose="02020603050405020304" pitchFamily="18" charset="0"/>
              </a:rPr>
              <a:t>S</a:t>
            </a:r>
            <a:r>
              <a:rPr lang="en-CA" sz="2400" dirty="0">
                <a:solidFill>
                  <a:srgbClr val="000000"/>
                </a:solidFill>
                <a:effectLst/>
                <a:ea typeface="Aptos" panose="020B0004020202020204" pitchFamily="34" charset="0"/>
                <a:cs typeface="Times New Roman" panose="02020603050405020304" pitchFamily="18" charset="0"/>
              </a:rPr>
              <a:t>ystem of coupled mathematical models representing ecosystem processes</a:t>
            </a:r>
          </a:p>
          <a:p>
            <a:endParaRPr lang="en-CA" sz="2400" dirty="0">
              <a:solidFill>
                <a:srgbClr val="000000"/>
              </a:solidFill>
              <a:effectLst/>
              <a:ea typeface="Aptos" panose="020B0004020202020204" pitchFamily="34" charset="0"/>
              <a:cs typeface="Times New Roman" panose="02020603050405020304" pitchFamily="18" charset="0"/>
            </a:endParaRPr>
          </a:p>
        </p:txBody>
      </p:sp>
      <p:sp>
        <p:nvSpPr>
          <p:cNvPr id="11" name="Title 1">
            <a:extLst>
              <a:ext uri="{FF2B5EF4-FFF2-40B4-BE49-F238E27FC236}">
                <a16:creationId xmlns:a16="http://schemas.microsoft.com/office/drawing/2014/main" id="{28D619C4-A3F5-DACA-37EA-2F8CA5C0F8DE}"/>
              </a:ext>
            </a:extLst>
          </p:cNvPr>
          <p:cNvSpPr txBox="1">
            <a:spLocks/>
          </p:cNvSpPr>
          <p:nvPr/>
        </p:nvSpPr>
        <p:spPr>
          <a:xfrm>
            <a:off x="73154" y="-1837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TBMs</a:t>
            </a:r>
          </a:p>
        </p:txBody>
      </p:sp>
    </p:spTree>
    <p:extLst>
      <p:ext uri="{BB962C8B-B14F-4D97-AF65-F5344CB8AC3E}">
        <p14:creationId xmlns:p14="http://schemas.microsoft.com/office/powerpoint/2010/main" val="3437175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964A2-056E-AFDC-0E1E-80F3961E950C}"/>
            </a:ext>
          </a:extLst>
        </p:cNvPr>
        <p:cNvGrpSpPr/>
        <p:nvPr/>
      </p:nvGrpSpPr>
      <p:grpSpPr>
        <a:xfrm>
          <a:off x="0" y="0"/>
          <a:ext cx="0" cy="0"/>
          <a:chOff x="0" y="0"/>
          <a:chExt cx="0" cy="0"/>
        </a:xfrm>
      </p:grpSpPr>
      <p:grpSp>
        <p:nvGrpSpPr>
          <p:cNvPr id="81" name="Group 80">
            <a:extLst>
              <a:ext uri="{FF2B5EF4-FFF2-40B4-BE49-F238E27FC236}">
                <a16:creationId xmlns:a16="http://schemas.microsoft.com/office/drawing/2014/main" id="{3C19F290-690B-D4AB-9433-017632B5726C}"/>
              </a:ext>
            </a:extLst>
          </p:cNvPr>
          <p:cNvGrpSpPr/>
          <p:nvPr/>
        </p:nvGrpSpPr>
        <p:grpSpPr>
          <a:xfrm>
            <a:off x="4231244" y="1894108"/>
            <a:ext cx="7646049" cy="4388741"/>
            <a:chOff x="4231244" y="1511334"/>
            <a:chExt cx="7646049" cy="4388741"/>
          </a:xfrm>
        </p:grpSpPr>
        <p:sp>
          <p:nvSpPr>
            <p:cNvPr id="26" name="Circular Arrow 25">
              <a:extLst>
                <a:ext uri="{FF2B5EF4-FFF2-40B4-BE49-F238E27FC236}">
                  <a16:creationId xmlns:a16="http://schemas.microsoft.com/office/drawing/2014/main" id="{0B6662A7-0DD9-C8EE-B21F-383C6219B7AF}"/>
                </a:ext>
              </a:extLst>
            </p:cNvPr>
            <p:cNvSpPr/>
            <p:nvPr/>
          </p:nvSpPr>
          <p:spPr>
            <a:xfrm flipH="1" flipV="1">
              <a:off x="5984292" y="1511334"/>
              <a:ext cx="4382028" cy="4234419"/>
            </a:xfrm>
            <a:prstGeom prst="circularArrow">
              <a:avLst>
                <a:gd name="adj1" fmla="val 13163"/>
                <a:gd name="adj2" fmla="val 1040571"/>
                <a:gd name="adj3" fmla="val 1786171"/>
                <a:gd name="adj4" fmla="val 8195345"/>
                <a:gd name="adj5" fmla="val 12500"/>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pic>
          <p:nvPicPr>
            <p:cNvPr id="52" name="Graphic 51" descr="Deciduous tree with solid fill">
              <a:extLst>
                <a:ext uri="{FF2B5EF4-FFF2-40B4-BE49-F238E27FC236}">
                  <a16:creationId xmlns:a16="http://schemas.microsoft.com/office/drawing/2014/main" id="{8D4F6FF6-8EC3-23AD-E669-656732B8DB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95780" y="3042442"/>
              <a:ext cx="914400" cy="914400"/>
            </a:xfrm>
            <a:prstGeom prst="rect">
              <a:avLst/>
            </a:prstGeom>
          </p:spPr>
        </p:pic>
        <p:pic>
          <p:nvPicPr>
            <p:cNvPr id="53" name="Graphic 52" descr="Tree With Roots with solid fill">
              <a:extLst>
                <a:ext uri="{FF2B5EF4-FFF2-40B4-BE49-F238E27FC236}">
                  <a16:creationId xmlns:a16="http://schemas.microsoft.com/office/drawing/2014/main" id="{F8E5266C-0042-39B1-CD17-8E4C20872A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41768" y="3174388"/>
              <a:ext cx="914400" cy="914400"/>
            </a:xfrm>
            <a:prstGeom prst="rect">
              <a:avLst/>
            </a:prstGeom>
          </p:spPr>
        </p:pic>
        <p:pic>
          <p:nvPicPr>
            <p:cNvPr id="54" name="Graphic 53" descr="Fir tree with solid fill">
              <a:extLst>
                <a:ext uri="{FF2B5EF4-FFF2-40B4-BE49-F238E27FC236}">
                  <a16:creationId xmlns:a16="http://schemas.microsoft.com/office/drawing/2014/main" id="{8615A6D2-FB32-9024-B46F-A7860DD60F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77806" y="3010184"/>
              <a:ext cx="914400" cy="914400"/>
            </a:xfrm>
            <a:prstGeom prst="rect">
              <a:avLst/>
            </a:prstGeom>
          </p:spPr>
        </p:pic>
        <p:pic>
          <p:nvPicPr>
            <p:cNvPr id="58" name="Graphic 57" descr="Chemicals with solid fill">
              <a:extLst>
                <a:ext uri="{FF2B5EF4-FFF2-40B4-BE49-F238E27FC236}">
                  <a16:creationId xmlns:a16="http://schemas.microsoft.com/office/drawing/2014/main" id="{CD8DF452-120D-5A1B-DE58-07F7A60CCCC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589603" y="4433506"/>
              <a:ext cx="914400" cy="914400"/>
            </a:xfrm>
            <a:prstGeom prst="rect">
              <a:avLst/>
            </a:prstGeom>
          </p:spPr>
        </p:pic>
        <p:pic>
          <p:nvPicPr>
            <p:cNvPr id="64" name="Graphic 63" descr="Chemicals with solid fill">
              <a:extLst>
                <a:ext uri="{FF2B5EF4-FFF2-40B4-BE49-F238E27FC236}">
                  <a16:creationId xmlns:a16="http://schemas.microsoft.com/office/drawing/2014/main" id="{3529ED01-5CAA-65EF-7ECA-78D52CC800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36168" y="4696229"/>
              <a:ext cx="914400" cy="914400"/>
            </a:xfrm>
            <a:prstGeom prst="rect">
              <a:avLst/>
            </a:prstGeom>
          </p:spPr>
        </p:pic>
        <p:pic>
          <p:nvPicPr>
            <p:cNvPr id="70" name="Graphic 69" descr="Dim (Medium Sun) with solid fill">
              <a:extLst>
                <a:ext uri="{FF2B5EF4-FFF2-40B4-BE49-F238E27FC236}">
                  <a16:creationId xmlns:a16="http://schemas.microsoft.com/office/drawing/2014/main" id="{399FFF15-D616-1BF7-C339-EF0223B3EF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83150" y="2874605"/>
              <a:ext cx="914400" cy="914400"/>
            </a:xfrm>
            <a:prstGeom prst="rect">
              <a:avLst/>
            </a:prstGeom>
          </p:spPr>
        </p:pic>
        <p:pic>
          <p:nvPicPr>
            <p:cNvPr id="72" name="Graphic 71" descr="Lightning bolt with solid fill">
              <a:extLst>
                <a:ext uri="{FF2B5EF4-FFF2-40B4-BE49-F238E27FC236}">
                  <a16:creationId xmlns:a16="http://schemas.microsoft.com/office/drawing/2014/main" id="{57AC6F6F-423D-FCD7-24BA-B03E97AA4B9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86811" y="3618041"/>
              <a:ext cx="782454" cy="782454"/>
            </a:xfrm>
            <a:prstGeom prst="rect">
              <a:avLst/>
            </a:prstGeom>
          </p:spPr>
        </p:pic>
        <p:pic>
          <p:nvPicPr>
            <p:cNvPr id="66" name="Graphic 65" descr="Rain with solid fill">
              <a:extLst>
                <a:ext uri="{FF2B5EF4-FFF2-40B4-BE49-F238E27FC236}">
                  <a16:creationId xmlns:a16="http://schemas.microsoft.com/office/drawing/2014/main" id="{E70658AE-551E-210B-06AB-60B9A26A6FD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99738" y="3166800"/>
              <a:ext cx="914400" cy="914400"/>
            </a:xfrm>
            <a:prstGeom prst="rect">
              <a:avLst/>
            </a:prstGeom>
          </p:spPr>
        </p:pic>
        <p:pic>
          <p:nvPicPr>
            <p:cNvPr id="74" name="Graphic 73" descr="Withering Tree with solid fill">
              <a:extLst>
                <a:ext uri="{FF2B5EF4-FFF2-40B4-BE49-F238E27FC236}">
                  <a16:creationId xmlns:a16="http://schemas.microsoft.com/office/drawing/2014/main" id="{9025FD38-3E0D-3B0F-7C88-D8A8AD7ABAF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851498" y="4558158"/>
              <a:ext cx="914400" cy="914400"/>
            </a:xfrm>
            <a:prstGeom prst="rect">
              <a:avLst/>
            </a:prstGeom>
          </p:spPr>
        </p:pic>
        <p:pic>
          <p:nvPicPr>
            <p:cNvPr id="76" name="Graphic 75" descr="Tree Stump with solid fill">
              <a:extLst>
                <a:ext uri="{FF2B5EF4-FFF2-40B4-BE49-F238E27FC236}">
                  <a16:creationId xmlns:a16="http://schemas.microsoft.com/office/drawing/2014/main" id="{C2441D3F-58A4-0D1B-B919-21B15F247B7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334063" y="5069837"/>
              <a:ext cx="413176" cy="413176"/>
            </a:xfrm>
            <a:prstGeom prst="rect">
              <a:avLst/>
            </a:prstGeom>
          </p:spPr>
        </p:pic>
        <p:sp>
          <p:nvSpPr>
            <p:cNvPr id="77" name="TextBox 76">
              <a:extLst>
                <a:ext uri="{FF2B5EF4-FFF2-40B4-BE49-F238E27FC236}">
                  <a16:creationId xmlns:a16="http://schemas.microsoft.com/office/drawing/2014/main" id="{49398BAD-7FCC-E443-9ED9-C45A5B33215D}"/>
                </a:ext>
              </a:extLst>
            </p:cNvPr>
            <p:cNvSpPr txBox="1"/>
            <p:nvPr/>
          </p:nvSpPr>
          <p:spPr>
            <a:xfrm>
              <a:off x="10205655" y="4433506"/>
              <a:ext cx="1671638" cy="369332"/>
            </a:xfrm>
            <a:prstGeom prst="rect">
              <a:avLst/>
            </a:prstGeom>
            <a:noFill/>
          </p:spPr>
          <p:txBody>
            <a:bodyPr wrap="square" rtlCol="0">
              <a:spAutoFit/>
            </a:bodyPr>
            <a:lstStyle/>
            <a:p>
              <a:r>
                <a:rPr lang="en-US" dirty="0"/>
                <a:t>Biological</a:t>
              </a:r>
            </a:p>
          </p:txBody>
        </p:sp>
        <p:sp>
          <p:nvSpPr>
            <p:cNvPr id="78" name="TextBox 77">
              <a:extLst>
                <a:ext uri="{FF2B5EF4-FFF2-40B4-BE49-F238E27FC236}">
                  <a16:creationId xmlns:a16="http://schemas.microsoft.com/office/drawing/2014/main" id="{915A4862-2D35-4787-E110-5A806F742440}"/>
                </a:ext>
              </a:extLst>
            </p:cNvPr>
            <p:cNvSpPr txBox="1"/>
            <p:nvPr/>
          </p:nvSpPr>
          <p:spPr>
            <a:xfrm>
              <a:off x="6589602" y="5530743"/>
              <a:ext cx="1671638" cy="369332"/>
            </a:xfrm>
            <a:prstGeom prst="rect">
              <a:avLst/>
            </a:prstGeom>
            <a:noFill/>
          </p:spPr>
          <p:txBody>
            <a:bodyPr wrap="square" rtlCol="0">
              <a:spAutoFit/>
            </a:bodyPr>
            <a:lstStyle/>
            <a:p>
              <a:r>
                <a:rPr lang="en-US" dirty="0"/>
                <a:t>Chemical</a:t>
              </a:r>
            </a:p>
          </p:txBody>
        </p:sp>
        <p:sp>
          <p:nvSpPr>
            <p:cNvPr id="79" name="TextBox 78">
              <a:extLst>
                <a:ext uri="{FF2B5EF4-FFF2-40B4-BE49-F238E27FC236}">
                  <a16:creationId xmlns:a16="http://schemas.microsoft.com/office/drawing/2014/main" id="{7567FB1F-8109-33D3-C44B-4621CF2F1241}"/>
                </a:ext>
              </a:extLst>
            </p:cNvPr>
            <p:cNvSpPr txBox="1"/>
            <p:nvPr/>
          </p:nvSpPr>
          <p:spPr>
            <a:xfrm>
              <a:off x="4231244" y="3278253"/>
              <a:ext cx="1609613" cy="369332"/>
            </a:xfrm>
            <a:prstGeom prst="rect">
              <a:avLst/>
            </a:prstGeom>
            <a:noFill/>
          </p:spPr>
          <p:txBody>
            <a:bodyPr wrap="square" rtlCol="0">
              <a:spAutoFit/>
            </a:bodyPr>
            <a:lstStyle/>
            <a:p>
              <a:r>
                <a:rPr lang="en-US" dirty="0"/>
                <a:t>Geophysical</a:t>
              </a:r>
            </a:p>
          </p:txBody>
        </p:sp>
      </p:grpSp>
      <p:sp>
        <p:nvSpPr>
          <p:cNvPr id="90" name="Rectangle 89">
            <a:extLst>
              <a:ext uri="{FF2B5EF4-FFF2-40B4-BE49-F238E27FC236}">
                <a16:creationId xmlns:a16="http://schemas.microsoft.com/office/drawing/2014/main" id="{AF67A8B4-CDC1-C35E-ACDD-653D9B0E1705}"/>
              </a:ext>
            </a:extLst>
          </p:cNvPr>
          <p:cNvSpPr/>
          <p:nvPr/>
        </p:nvSpPr>
        <p:spPr>
          <a:xfrm>
            <a:off x="7046802" y="574570"/>
            <a:ext cx="1032288" cy="825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lobe with a grid around it&#10;&#10;Description automatically generated">
            <a:extLst>
              <a:ext uri="{FF2B5EF4-FFF2-40B4-BE49-F238E27FC236}">
                <a16:creationId xmlns:a16="http://schemas.microsoft.com/office/drawing/2014/main" id="{A3EC4250-237A-6777-5C0D-78500D2FEBB9}"/>
              </a:ext>
            </a:extLst>
          </p:cNvPr>
          <p:cNvPicPr>
            <a:picLocks noChangeAspect="1"/>
          </p:cNvPicPr>
          <p:nvPr/>
        </p:nvPicPr>
        <p:blipFill>
          <a:blip r:embed="rId23"/>
          <a:srcRect l="4667" r="6100"/>
          <a:stretch/>
        </p:blipFill>
        <p:spPr>
          <a:xfrm>
            <a:off x="7128491" y="1446883"/>
            <a:ext cx="2032003" cy="2050705"/>
          </a:xfrm>
          <a:prstGeom prst="rect">
            <a:avLst/>
          </a:prstGeom>
        </p:spPr>
      </p:pic>
      <p:sp>
        <p:nvSpPr>
          <p:cNvPr id="19" name="TextBox 18">
            <a:extLst>
              <a:ext uri="{FF2B5EF4-FFF2-40B4-BE49-F238E27FC236}">
                <a16:creationId xmlns:a16="http://schemas.microsoft.com/office/drawing/2014/main" id="{8B6C05E3-AB78-FE1F-7475-B9141B6957C5}"/>
              </a:ext>
            </a:extLst>
          </p:cNvPr>
          <p:cNvSpPr txBox="1"/>
          <p:nvPr/>
        </p:nvSpPr>
        <p:spPr>
          <a:xfrm>
            <a:off x="592431" y="2685759"/>
            <a:ext cx="3384801" cy="1938992"/>
          </a:xfrm>
          <a:prstGeom prst="rect">
            <a:avLst/>
          </a:prstGeom>
          <a:noFill/>
        </p:spPr>
        <p:txBody>
          <a:bodyPr wrap="square" rtlCol="0">
            <a:spAutoFit/>
          </a:bodyPr>
          <a:lstStyle/>
          <a:p>
            <a:r>
              <a:rPr lang="en-CA" sz="2400" dirty="0">
                <a:solidFill>
                  <a:srgbClr val="000000"/>
                </a:solidFill>
                <a:ea typeface="Aptos" panose="020B0004020202020204" pitchFamily="34" charset="0"/>
                <a:cs typeface="Times New Roman" panose="02020603050405020304" pitchFamily="18" charset="0"/>
              </a:rPr>
              <a:t>S</a:t>
            </a:r>
            <a:r>
              <a:rPr lang="en-CA" sz="2400" dirty="0">
                <a:solidFill>
                  <a:srgbClr val="000000"/>
                </a:solidFill>
                <a:effectLst/>
                <a:ea typeface="Aptos" panose="020B0004020202020204" pitchFamily="34" charset="0"/>
                <a:cs typeface="Times New Roman" panose="02020603050405020304" pitchFamily="18" charset="0"/>
              </a:rPr>
              <a:t>ystem of coupled mathematical models representing ecosystem processes</a:t>
            </a:r>
          </a:p>
          <a:p>
            <a:endParaRPr lang="en-CA" sz="2400" dirty="0">
              <a:solidFill>
                <a:srgbClr val="000000"/>
              </a:solidFill>
              <a:effectLst/>
              <a:ea typeface="Aptos" panose="020B000402020202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74D8018-59C6-F4A3-7C83-53A40805791F}"/>
                  </a:ext>
                </a:extLst>
              </p:cNvPr>
              <p:cNvSpPr txBox="1"/>
              <p:nvPr/>
            </p:nvSpPr>
            <p:spPr>
              <a:xfrm>
                <a:off x="101979" y="4903294"/>
                <a:ext cx="4164227" cy="6182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CA" sz="1800" i="1" kern="100" smtClean="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fPr>
                        <m:num>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𝑑𝐵</m:t>
                          </m:r>
                        </m:num>
                        <m:den>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𝑑𝑡</m:t>
                          </m:r>
                        </m:den>
                      </m:f>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𝐵</m:t>
                      </m:r>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𝑔</m:t>
                      </m:r>
                      <m:d>
                        <m:dPr>
                          <m:ctrlP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dPr>
                        <m:e>
                          <m:sSub>
                            <m:sSubPr>
                              <m:ctrlP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𝐴</m:t>
                              </m:r>
                            </m:e>
                            <m:sub>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𝑁</m:t>
                              </m:r>
                            </m:sub>
                          </m:sSub>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𝐴</m:t>
                              </m:r>
                            </m:e>
                            <m:sub>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𝑃</m:t>
                              </m:r>
                            </m:sub>
                          </m:sSub>
                        </m:e>
                      </m:d>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d>
                        <m:dPr>
                          <m:ctrlP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dPr>
                        <m:e>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𝜇</m:t>
                          </m:r>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ctrlPr>
                            </m:sSubPr>
                            <m:e>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𝜃</m:t>
                              </m:r>
                            </m:e>
                            <m:sub>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𝜇</m:t>
                              </m:r>
                            </m:sub>
                          </m:sSub>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𝐹</m:t>
                          </m:r>
                        </m:e>
                      </m:d>
                      <m:r>
                        <a:rPr lang="en-CA" sz="1800" i="1" kern="100">
                          <a:solidFill>
                            <a:schemeClr val="tx1"/>
                          </a:solidFill>
                          <a:effectLst/>
                          <a:latin typeface="Cambria Math" panose="02040503050406030204" pitchFamily="18" charset="0"/>
                          <a:ea typeface="Aptos" panose="020B0004020202020204" pitchFamily="34" charset="0"/>
                          <a:cs typeface="Times New Roman" panose="02020603050405020304" pitchFamily="18" charset="0"/>
                        </a:rPr>
                        <m:t>)</m:t>
                      </m:r>
                    </m:oMath>
                  </m:oMathPara>
                </a14:m>
                <a:endParaRPr lang="en-CA"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E74D8018-59C6-F4A3-7C83-53A40805791F}"/>
                  </a:ext>
                </a:extLst>
              </p:cNvPr>
              <p:cNvSpPr txBox="1">
                <a:spLocks noRot="1" noChangeAspect="1" noMove="1" noResize="1" noEditPoints="1" noAdjustHandles="1" noChangeArrowheads="1" noChangeShapeType="1" noTextEdit="1"/>
              </p:cNvSpPr>
              <p:nvPr/>
            </p:nvSpPr>
            <p:spPr>
              <a:xfrm>
                <a:off x="101979" y="4903294"/>
                <a:ext cx="4164227" cy="618246"/>
              </a:xfrm>
              <a:prstGeom prst="rect">
                <a:avLst/>
              </a:prstGeom>
              <a:blipFill>
                <a:blip r:embed="rId24"/>
                <a:stretch>
                  <a:fillRect b="-6000"/>
                </a:stretch>
              </a:blipFill>
            </p:spPr>
            <p:txBody>
              <a:bodyPr/>
              <a:lstStyle/>
              <a:p>
                <a:r>
                  <a:rPr lang="en-US">
                    <a:noFill/>
                  </a:rPr>
                  <a:t> </a:t>
                </a:r>
              </a:p>
            </p:txBody>
          </p:sp>
        </mc:Fallback>
      </mc:AlternateContent>
      <p:sp>
        <p:nvSpPr>
          <p:cNvPr id="21" name="Title 1">
            <a:extLst>
              <a:ext uri="{FF2B5EF4-FFF2-40B4-BE49-F238E27FC236}">
                <a16:creationId xmlns:a16="http://schemas.microsoft.com/office/drawing/2014/main" id="{90DCC268-88BE-910E-49A7-B15EE2B4E394}"/>
              </a:ext>
            </a:extLst>
          </p:cNvPr>
          <p:cNvSpPr txBox="1">
            <a:spLocks/>
          </p:cNvSpPr>
          <p:nvPr/>
        </p:nvSpPr>
        <p:spPr>
          <a:xfrm>
            <a:off x="73154" y="-1837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TBMs</a:t>
            </a:r>
          </a:p>
        </p:txBody>
      </p:sp>
    </p:spTree>
    <p:extLst>
      <p:ext uri="{BB962C8B-B14F-4D97-AF65-F5344CB8AC3E}">
        <p14:creationId xmlns:p14="http://schemas.microsoft.com/office/powerpoint/2010/main" val="3045780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2EAEC-9EA8-AE94-2DCA-6CF11B1B89B6}"/>
            </a:ext>
          </a:extLst>
        </p:cNvPr>
        <p:cNvGrpSpPr/>
        <p:nvPr/>
      </p:nvGrpSpPr>
      <p:grpSpPr>
        <a:xfrm>
          <a:off x="0" y="0"/>
          <a:ext cx="0" cy="0"/>
          <a:chOff x="0" y="0"/>
          <a:chExt cx="0" cy="0"/>
        </a:xfrm>
      </p:grpSpPr>
      <p:pic>
        <p:nvPicPr>
          <p:cNvPr id="17" name="Picture 16" descr="A globe with a grid around it&#10;&#10;Description automatically generated">
            <a:extLst>
              <a:ext uri="{FF2B5EF4-FFF2-40B4-BE49-F238E27FC236}">
                <a16:creationId xmlns:a16="http://schemas.microsoft.com/office/drawing/2014/main" id="{63C1A9E2-9D14-196B-2DBA-7126B75A7FF7}"/>
              </a:ext>
            </a:extLst>
          </p:cNvPr>
          <p:cNvPicPr>
            <a:picLocks noChangeAspect="1"/>
          </p:cNvPicPr>
          <p:nvPr/>
        </p:nvPicPr>
        <p:blipFill>
          <a:blip r:embed="rId3"/>
          <a:srcRect l="4667" r="6100"/>
          <a:stretch/>
        </p:blipFill>
        <p:spPr>
          <a:xfrm>
            <a:off x="5026554" y="3327641"/>
            <a:ext cx="1277173" cy="1364994"/>
          </a:xfrm>
          <a:prstGeom prst="rect">
            <a:avLst/>
          </a:prstGeom>
        </p:spPr>
      </p:pic>
      <p:sp>
        <p:nvSpPr>
          <p:cNvPr id="26" name="TextBox 25">
            <a:extLst>
              <a:ext uri="{FF2B5EF4-FFF2-40B4-BE49-F238E27FC236}">
                <a16:creationId xmlns:a16="http://schemas.microsoft.com/office/drawing/2014/main" id="{0C8513ED-F084-C8AB-C52D-8FBE8F2890A4}"/>
              </a:ext>
            </a:extLst>
          </p:cNvPr>
          <p:cNvSpPr txBox="1"/>
          <p:nvPr/>
        </p:nvSpPr>
        <p:spPr>
          <a:xfrm>
            <a:off x="592431" y="2685759"/>
            <a:ext cx="3384801" cy="2677656"/>
          </a:xfrm>
          <a:prstGeom prst="rect">
            <a:avLst/>
          </a:prstGeom>
          <a:noFill/>
        </p:spPr>
        <p:txBody>
          <a:bodyPr wrap="square" rtlCol="0">
            <a:spAutoFit/>
          </a:bodyPr>
          <a:lstStyle/>
          <a:p>
            <a:r>
              <a:rPr lang="en-CA" sz="2400" dirty="0">
                <a:solidFill>
                  <a:srgbClr val="000000"/>
                </a:solidFill>
                <a:ea typeface="Aptos" panose="020B0004020202020204" pitchFamily="34" charset="0"/>
                <a:cs typeface="Times New Roman" panose="02020603050405020304" pitchFamily="18" charset="0"/>
              </a:rPr>
              <a:t>S</a:t>
            </a:r>
            <a:r>
              <a:rPr lang="en-CA" sz="2400" dirty="0">
                <a:solidFill>
                  <a:srgbClr val="000000"/>
                </a:solidFill>
                <a:effectLst/>
                <a:ea typeface="Aptos" panose="020B0004020202020204" pitchFamily="34" charset="0"/>
                <a:cs typeface="Times New Roman" panose="02020603050405020304" pitchFamily="18" charset="0"/>
              </a:rPr>
              <a:t>ystem of coupled mathematical models representing ecosystem processes</a:t>
            </a:r>
          </a:p>
          <a:p>
            <a:endParaRPr lang="en-CA" sz="2400" dirty="0">
              <a:solidFill>
                <a:srgbClr val="000000"/>
              </a:solidFill>
              <a:effectLst/>
              <a:ea typeface="Aptos" panose="020B0004020202020204" pitchFamily="34" charset="0"/>
              <a:cs typeface="Times New Roman" panose="02020603050405020304" pitchFamily="18" charset="0"/>
            </a:endParaRPr>
          </a:p>
          <a:p>
            <a:r>
              <a:rPr lang="en-CA" sz="2400" dirty="0">
                <a:solidFill>
                  <a:srgbClr val="000000"/>
                </a:solidFill>
                <a:ea typeface="Aptos" panose="020B0004020202020204" pitchFamily="34" charset="0"/>
                <a:cs typeface="Times New Roman" panose="02020603050405020304" pitchFamily="18" charset="0"/>
              </a:rPr>
              <a:t>Iterative over:</a:t>
            </a:r>
          </a:p>
          <a:p>
            <a:pPr marL="342900" indent="-342900">
              <a:buFont typeface="Arial" panose="020B0604020202020204" pitchFamily="34" charset="0"/>
              <a:buChar char="•"/>
            </a:pPr>
            <a:r>
              <a:rPr lang="en-CA" sz="2400" dirty="0">
                <a:solidFill>
                  <a:srgbClr val="000000"/>
                </a:solidFill>
                <a:ea typeface="Aptos" panose="020B0004020202020204" pitchFamily="34" charset="0"/>
                <a:cs typeface="Times New Roman" panose="02020603050405020304" pitchFamily="18" charset="0"/>
              </a:rPr>
              <a:t>Gridded domain</a:t>
            </a:r>
          </a:p>
        </p:txBody>
      </p:sp>
      <p:sp>
        <p:nvSpPr>
          <p:cNvPr id="11" name="Title 1">
            <a:extLst>
              <a:ext uri="{FF2B5EF4-FFF2-40B4-BE49-F238E27FC236}">
                <a16:creationId xmlns:a16="http://schemas.microsoft.com/office/drawing/2014/main" id="{291C93EF-7A81-6731-08D4-F983E9C7AA68}"/>
              </a:ext>
            </a:extLst>
          </p:cNvPr>
          <p:cNvSpPr txBox="1">
            <a:spLocks/>
          </p:cNvSpPr>
          <p:nvPr/>
        </p:nvSpPr>
        <p:spPr>
          <a:xfrm>
            <a:off x="73154" y="-1837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TBMs</a:t>
            </a:r>
          </a:p>
        </p:txBody>
      </p:sp>
    </p:spTree>
    <p:extLst>
      <p:ext uri="{BB962C8B-B14F-4D97-AF65-F5344CB8AC3E}">
        <p14:creationId xmlns:p14="http://schemas.microsoft.com/office/powerpoint/2010/main" val="154614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7B2A6-777F-94E3-E3D3-9A8305672561}"/>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6B7129F-4A19-5FDB-BF40-D9A9E5B6D3E9}"/>
              </a:ext>
            </a:extLst>
          </p:cNvPr>
          <p:cNvCxnSpPr>
            <a:cxnSpLocks/>
          </p:cNvCxnSpPr>
          <p:nvPr/>
        </p:nvCxnSpPr>
        <p:spPr>
          <a:xfrm>
            <a:off x="4892605" y="4759588"/>
            <a:ext cx="7081967"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B2F40E4-571C-D1A6-4253-337D34F9895E}"/>
              </a:ext>
            </a:extLst>
          </p:cNvPr>
          <p:cNvSpPr txBox="1"/>
          <p:nvPr/>
        </p:nvSpPr>
        <p:spPr>
          <a:xfrm>
            <a:off x="5330954" y="4759588"/>
            <a:ext cx="928687" cy="369332"/>
          </a:xfrm>
          <a:prstGeom prst="rect">
            <a:avLst/>
          </a:prstGeom>
          <a:noFill/>
        </p:spPr>
        <p:txBody>
          <a:bodyPr wrap="square" rtlCol="0">
            <a:spAutoFit/>
          </a:bodyPr>
          <a:lstStyle/>
          <a:p>
            <a:r>
              <a:rPr lang="en-US" dirty="0"/>
              <a:t>Year 1</a:t>
            </a:r>
          </a:p>
        </p:txBody>
      </p:sp>
      <p:sp>
        <p:nvSpPr>
          <p:cNvPr id="7" name="TextBox 6">
            <a:extLst>
              <a:ext uri="{FF2B5EF4-FFF2-40B4-BE49-F238E27FC236}">
                <a16:creationId xmlns:a16="http://schemas.microsoft.com/office/drawing/2014/main" id="{E1BA5075-DFD0-8F2E-DE97-42B0105B9562}"/>
              </a:ext>
            </a:extLst>
          </p:cNvPr>
          <p:cNvSpPr txBox="1"/>
          <p:nvPr/>
        </p:nvSpPr>
        <p:spPr>
          <a:xfrm>
            <a:off x="6881297" y="4742826"/>
            <a:ext cx="928687" cy="369332"/>
          </a:xfrm>
          <a:prstGeom prst="rect">
            <a:avLst/>
          </a:prstGeom>
          <a:noFill/>
        </p:spPr>
        <p:txBody>
          <a:bodyPr wrap="square" rtlCol="0">
            <a:spAutoFit/>
          </a:bodyPr>
          <a:lstStyle/>
          <a:p>
            <a:r>
              <a:rPr lang="en-US" dirty="0"/>
              <a:t>Year 2</a:t>
            </a:r>
          </a:p>
        </p:txBody>
      </p:sp>
      <p:sp>
        <p:nvSpPr>
          <p:cNvPr id="9" name="TextBox 8">
            <a:extLst>
              <a:ext uri="{FF2B5EF4-FFF2-40B4-BE49-F238E27FC236}">
                <a16:creationId xmlns:a16="http://schemas.microsoft.com/office/drawing/2014/main" id="{184AE229-0080-2CD6-725E-35B1D91EC916}"/>
              </a:ext>
            </a:extLst>
          </p:cNvPr>
          <p:cNvSpPr txBox="1"/>
          <p:nvPr/>
        </p:nvSpPr>
        <p:spPr>
          <a:xfrm>
            <a:off x="10835185" y="4772082"/>
            <a:ext cx="1185865" cy="369332"/>
          </a:xfrm>
          <a:prstGeom prst="rect">
            <a:avLst/>
          </a:prstGeom>
          <a:noFill/>
        </p:spPr>
        <p:txBody>
          <a:bodyPr wrap="square" rtlCol="0">
            <a:spAutoFit/>
          </a:bodyPr>
          <a:lstStyle/>
          <a:p>
            <a:r>
              <a:rPr lang="en-US" dirty="0"/>
              <a:t>Final Year</a:t>
            </a:r>
          </a:p>
        </p:txBody>
      </p:sp>
      <p:sp>
        <p:nvSpPr>
          <p:cNvPr id="13" name="TextBox 12">
            <a:extLst>
              <a:ext uri="{FF2B5EF4-FFF2-40B4-BE49-F238E27FC236}">
                <a16:creationId xmlns:a16="http://schemas.microsoft.com/office/drawing/2014/main" id="{1CB48F06-ABDB-6AF5-FD95-6EDF8FA3C044}"/>
              </a:ext>
            </a:extLst>
          </p:cNvPr>
          <p:cNvSpPr txBox="1"/>
          <p:nvPr/>
        </p:nvSpPr>
        <p:spPr>
          <a:xfrm>
            <a:off x="8431640" y="4770196"/>
            <a:ext cx="928687" cy="369332"/>
          </a:xfrm>
          <a:prstGeom prst="rect">
            <a:avLst/>
          </a:prstGeom>
          <a:noFill/>
        </p:spPr>
        <p:txBody>
          <a:bodyPr wrap="square" rtlCol="0">
            <a:spAutoFit/>
          </a:bodyPr>
          <a:lstStyle/>
          <a:p>
            <a:r>
              <a:rPr lang="en-US" dirty="0"/>
              <a:t>Year 3</a:t>
            </a:r>
          </a:p>
        </p:txBody>
      </p:sp>
      <p:sp>
        <p:nvSpPr>
          <p:cNvPr id="15" name="TextBox 14">
            <a:extLst>
              <a:ext uri="{FF2B5EF4-FFF2-40B4-BE49-F238E27FC236}">
                <a16:creationId xmlns:a16="http://schemas.microsoft.com/office/drawing/2014/main" id="{C97B4DFD-CBB5-37AE-7511-617D7AC3B062}"/>
              </a:ext>
            </a:extLst>
          </p:cNvPr>
          <p:cNvSpPr txBox="1"/>
          <p:nvPr/>
        </p:nvSpPr>
        <p:spPr>
          <a:xfrm>
            <a:off x="9861240" y="4759588"/>
            <a:ext cx="469500" cy="369332"/>
          </a:xfrm>
          <a:prstGeom prst="rect">
            <a:avLst/>
          </a:prstGeom>
          <a:noFill/>
        </p:spPr>
        <p:txBody>
          <a:bodyPr wrap="square" rtlCol="0">
            <a:spAutoFit/>
          </a:bodyPr>
          <a:lstStyle/>
          <a:p>
            <a:pPr algn="ctr"/>
            <a:r>
              <a:rPr lang="en-US" dirty="0"/>
              <a:t>…</a:t>
            </a:r>
          </a:p>
        </p:txBody>
      </p:sp>
      <p:pic>
        <p:nvPicPr>
          <p:cNvPr id="17" name="Picture 16" descr="A globe with a grid around it&#10;&#10;Description automatically generated">
            <a:extLst>
              <a:ext uri="{FF2B5EF4-FFF2-40B4-BE49-F238E27FC236}">
                <a16:creationId xmlns:a16="http://schemas.microsoft.com/office/drawing/2014/main" id="{56AB34E1-C50A-CFFE-7578-FA2A4ED69001}"/>
              </a:ext>
            </a:extLst>
          </p:cNvPr>
          <p:cNvPicPr>
            <a:picLocks noChangeAspect="1"/>
          </p:cNvPicPr>
          <p:nvPr/>
        </p:nvPicPr>
        <p:blipFill>
          <a:blip r:embed="rId3"/>
          <a:srcRect l="4667" r="6100"/>
          <a:stretch/>
        </p:blipFill>
        <p:spPr>
          <a:xfrm>
            <a:off x="5026554" y="3327641"/>
            <a:ext cx="1277173" cy="1364994"/>
          </a:xfrm>
          <a:prstGeom prst="rect">
            <a:avLst/>
          </a:prstGeom>
        </p:spPr>
      </p:pic>
      <p:sp>
        <p:nvSpPr>
          <p:cNvPr id="26" name="TextBox 25">
            <a:extLst>
              <a:ext uri="{FF2B5EF4-FFF2-40B4-BE49-F238E27FC236}">
                <a16:creationId xmlns:a16="http://schemas.microsoft.com/office/drawing/2014/main" id="{77A3B31F-ACE5-66CF-7F0F-1A4FE47D79E3}"/>
              </a:ext>
            </a:extLst>
          </p:cNvPr>
          <p:cNvSpPr txBox="1"/>
          <p:nvPr/>
        </p:nvSpPr>
        <p:spPr>
          <a:xfrm>
            <a:off x="592431" y="2685759"/>
            <a:ext cx="3384801" cy="3046988"/>
          </a:xfrm>
          <a:prstGeom prst="rect">
            <a:avLst/>
          </a:prstGeom>
          <a:noFill/>
        </p:spPr>
        <p:txBody>
          <a:bodyPr wrap="square" rtlCol="0">
            <a:spAutoFit/>
          </a:bodyPr>
          <a:lstStyle/>
          <a:p>
            <a:r>
              <a:rPr lang="en-CA" sz="2400" dirty="0">
                <a:solidFill>
                  <a:srgbClr val="000000"/>
                </a:solidFill>
                <a:ea typeface="Aptos" panose="020B0004020202020204" pitchFamily="34" charset="0"/>
                <a:cs typeface="Times New Roman" panose="02020603050405020304" pitchFamily="18" charset="0"/>
              </a:rPr>
              <a:t>S</a:t>
            </a:r>
            <a:r>
              <a:rPr lang="en-CA" sz="2400" dirty="0">
                <a:solidFill>
                  <a:srgbClr val="000000"/>
                </a:solidFill>
                <a:effectLst/>
                <a:ea typeface="Aptos" panose="020B0004020202020204" pitchFamily="34" charset="0"/>
                <a:cs typeface="Times New Roman" panose="02020603050405020304" pitchFamily="18" charset="0"/>
              </a:rPr>
              <a:t>ystem of coupled mathematical models representing ecosystem processes</a:t>
            </a:r>
          </a:p>
          <a:p>
            <a:endParaRPr lang="en-CA" sz="2400" dirty="0">
              <a:solidFill>
                <a:srgbClr val="000000"/>
              </a:solidFill>
              <a:effectLst/>
              <a:ea typeface="Aptos" panose="020B0004020202020204" pitchFamily="34" charset="0"/>
              <a:cs typeface="Times New Roman" panose="02020603050405020304" pitchFamily="18" charset="0"/>
            </a:endParaRPr>
          </a:p>
          <a:p>
            <a:r>
              <a:rPr lang="en-CA" sz="2400" dirty="0">
                <a:solidFill>
                  <a:srgbClr val="000000"/>
                </a:solidFill>
                <a:ea typeface="Aptos" panose="020B0004020202020204" pitchFamily="34" charset="0"/>
                <a:cs typeface="Times New Roman" panose="02020603050405020304" pitchFamily="18" charset="0"/>
              </a:rPr>
              <a:t>Iterative over:</a:t>
            </a:r>
          </a:p>
          <a:p>
            <a:pPr marL="342900" indent="-342900">
              <a:buFont typeface="Arial" panose="020B0604020202020204" pitchFamily="34" charset="0"/>
              <a:buChar char="•"/>
            </a:pPr>
            <a:r>
              <a:rPr lang="en-CA" sz="2400" dirty="0">
                <a:solidFill>
                  <a:srgbClr val="000000"/>
                </a:solidFill>
                <a:ea typeface="Aptos" panose="020B0004020202020204" pitchFamily="34" charset="0"/>
                <a:cs typeface="Times New Roman" panose="02020603050405020304" pitchFamily="18" charset="0"/>
              </a:rPr>
              <a:t>Gridded domain</a:t>
            </a:r>
          </a:p>
          <a:p>
            <a:pPr marL="342900" indent="-342900">
              <a:buFont typeface="Arial" panose="020B0604020202020204" pitchFamily="34" charset="0"/>
              <a:buChar char="•"/>
            </a:pPr>
            <a:r>
              <a:rPr lang="en-CA" sz="2400" dirty="0">
                <a:solidFill>
                  <a:srgbClr val="000000"/>
                </a:solidFill>
                <a:effectLst/>
                <a:ea typeface="Aptos" panose="020B0004020202020204" pitchFamily="34" charset="0"/>
                <a:cs typeface="Times New Roman" panose="02020603050405020304" pitchFamily="18" charset="0"/>
              </a:rPr>
              <a:t>Time-step</a:t>
            </a:r>
          </a:p>
        </p:txBody>
      </p:sp>
      <p:sp>
        <p:nvSpPr>
          <p:cNvPr id="21" name="Title 1">
            <a:extLst>
              <a:ext uri="{FF2B5EF4-FFF2-40B4-BE49-F238E27FC236}">
                <a16:creationId xmlns:a16="http://schemas.microsoft.com/office/drawing/2014/main" id="{16661491-2FF4-F798-2B88-76111CED9EBD}"/>
              </a:ext>
            </a:extLst>
          </p:cNvPr>
          <p:cNvSpPr txBox="1">
            <a:spLocks/>
          </p:cNvSpPr>
          <p:nvPr/>
        </p:nvSpPr>
        <p:spPr>
          <a:xfrm>
            <a:off x="73154" y="-1837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TBMs</a:t>
            </a:r>
          </a:p>
        </p:txBody>
      </p:sp>
    </p:spTree>
    <p:extLst>
      <p:ext uri="{BB962C8B-B14F-4D97-AF65-F5344CB8AC3E}">
        <p14:creationId xmlns:p14="http://schemas.microsoft.com/office/powerpoint/2010/main" val="190108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B1113-FF5E-C8CC-E55C-2B90FC0A2F64}"/>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CA29B9D-8893-B906-D500-D6A662403E66}"/>
              </a:ext>
            </a:extLst>
          </p:cNvPr>
          <p:cNvCxnSpPr>
            <a:cxnSpLocks/>
          </p:cNvCxnSpPr>
          <p:nvPr/>
        </p:nvCxnSpPr>
        <p:spPr>
          <a:xfrm>
            <a:off x="4892605" y="4759588"/>
            <a:ext cx="7081967"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9BE4106-E0FF-8D42-8BFC-201D93AD29B0}"/>
              </a:ext>
            </a:extLst>
          </p:cNvPr>
          <p:cNvSpPr txBox="1"/>
          <p:nvPr/>
        </p:nvSpPr>
        <p:spPr>
          <a:xfrm>
            <a:off x="5330954" y="4759588"/>
            <a:ext cx="928687" cy="369332"/>
          </a:xfrm>
          <a:prstGeom prst="rect">
            <a:avLst/>
          </a:prstGeom>
          <a:noFill/>
        </p:spPr>
        <p:txBody>
          <a:bodyPr wrap="square" rtlCol="0">
            <a:spAutoFit/>
          </a:bodyPr>
          <a:lstStyle/>
          <a:p>
            <a:r>
              <a:rPr lang="en-US" dirty="0"/>
              <a:t>Year 1</a:t>
            </a:r>
          </a:p>
        </p:txBody>
      </p:sp>
      <p:sp>
        <p:nvSpPr>
          <p:cNvPr id="7" name="TextBox 6">
            <a:extLst>
              <a:ext uri="{FF2B5EF4-FFF2-40B4-BE49-F238E27FC236}">
                <a16:creationId xmlns:a16="http://schemas.microsoft.com/office/drawing/2014/main" id="{0F991256-B0FB-3210-EC44-0B933F28D3F1}"/>
              </a:ext>
            </a:extLst>
          </p:cNvPr>
          <p:cNvSpPr txBox="1"/>
          <p:nvPr/>
        </p:nvSpPr>
        <p:spPr>
          <a:xfrm>
            <a:off x="6881297" y="4742826"/>
            <a:ext cx="928687" cy="369332"/>
          </a:xfrm>
          <a:prstGeom prst="rect">
            <a:avLst/>
          </a:prstGeom>
          <a:noFill/>
        </p:spPr>
        <p:txBody>
          <a:bodyPr wrap="square" rtlCol="0">
            <a:spAutoFit/>
          </a:bodyPr>
          <a:lstStyle/>
          <a:p>
            <a:r>
              <a:rPr lang="en-US" dirty="0"/>
              <a:t>Year 2</a:t>
            </a:r>
          </a:p>
        </p:txBody>
      </p:sp>
      <p:sp>
        <p:nvSpPr>
          <p:cNvPr id="9" name="TextBox 8">
            <a:extLst>
              <a:ext uri="{FF2B5EF4-FFF2-40B4-BE49-F238E27FC236}">
                <a16:creationId xmlns:a16="http://schemas.microsoft.com/office/drawing/2014/main" id="{8F9C969E-304D-EDED-3B6C-731C1CC434FC}"/>
              </a:ext>
            </a:extLst>
          </p:cNvPr>
          <p:cNvSpPr txBox="1"/>
          <p:nvPr/>
        </p:nvSpPr>
        <p:spPr>
          <a:xfrm>
            <a:off x="10835185" y="4772082"/>
            <a:ext cx="1185865" cy="369332"/>
          </a:xfrm>
          <a:prstGeom prst="rect">
            <a:avLst/>
          </a:prstGeom>
          <a:noFill/>
        </p:spPr>
        <p:txBody>
          <a:bodyPr wrap="square" rtlCol="0">
            <a:spAutoFit/>
          </a:bodyPr>
          <a:lstStyle/>
          <a:p>
            <a:r>
              <a:rPr lang="en-US" dirty="0"/>
              <a:t>Final Year</a:t>
            </a:r>
          </a:p>
        </p:txBody>
      </p:sp>
      <p:sp>
        <p:nvSpPr>
          <p:cNvPr id="13" name="TextBox 12">
            <a:extLst>
              <a:ext uri="{FF2B5EF4-FFF2-40B4-BE49-F238E27FC236}">
                <a16:creationId xmlns:a16="http://schemas.microsoft.com/office/drawing/2014/main" id="{36E9874B-23C4-E7CF-653C-62A052750AD5}"/>
              </a:ext>
            </a:extLst>
          </p:cNvPr>
          <p:cNvSpPr txBox="1"/>
          <p:nvPr/>
        </p:nvSpPr>
        <p:spPr>
          <a:xfrm>
            <a:off x="8431640" y="4770196"/>
            <a:ext cx="928687" cy="369332"/>
          </a:xfrm>
          <a:prstGeom prst="rect">
            <a:avLst/>
          </a:prstGeom>
          <a:noFill/>
        </p:spPr>
        <p:txBody>
          <a:bodyPr wrap="square" rtlCol="0">
            <a:spAutoFit/>
          </a:bodyPr>
          <a:lstStyle/>
          <a:p>
            <a:r>
              <a:rPr lang="en-US" dirty="0"/>
              <a:t>Year 3</a:t>
            </a:r>
          </a:p>
        </p:txBody>
      </p:sp>
      <p:sp>
        <p:nvSpPr>
          <p:cNvPr id="15" name="TextBox 14">
            <a:extLst>
              <a:ext uri="{FF2B5EF4-FFF2-40B4-BE49-F238E27FC236}">
                <a16:creationId xmlns:a16="http://schemas.microsoft.com/office/drawing/2014/main" id="{2617797D-2EE3-C2BE-92CF-768F8A9092E1}"/>
              </a:ext>
            </a:extLst>
          </p:cNvPr>
          <p:cNvSpPr txBox="1"/>
          <p:nvPr/>
        </p:nvSpPr>
        <p:spPr>
          <a:xfrm>
            <a:off x="9861240" y="4759588"/>
            <a:ext cx="469500" cy="369332"/>
          </a:xfrm>
          <a:prstGeom prst="rect">
            <a:avLst/>
          </a:prstGeom>
          <a:noFill/>
        </p:spPr>
        <p:txBody>
          <a:bodyPr wrap="square" rtlCol="0">
            <a:spAutoFit/>
          </a:bodyPr>
          <a:lstStyle/>
          <a:p>
            <a:pPr algn="ctr"/>
            <a:r>
              <a:rPr lang="en-US" dirty="0"/>
              <a:t>…</a:t>
            </a:r>
          </a:p>
        </p:txBody>
      </p:sp>
      <p:grpSp>
        <p:nvGrpSpPr>
          <p:cNvPr id="24" name="Group 23">
            <a:extLst>
              <a:ext uri="{FF2B5EF4-FFF2-40B4-BE49-F238E27FC236}">
                <a16:creationId xmlns:a16="http://schemas.microsoft.com/office/drawing/2014/main" id="{CFD604A1-3648-709C-AFA8-68A3462666E4}"/>
              </a:ext>
            </a:extLst>
          </p:cNvPr>
          <p:cNvGrpSpPr/>
          <p:nvPr/>
        </p:nvGrpSpPr>
        <p:grpSpPr>
          <a:xfrm>
            <a:off x="4216832" y="1122845"/>
            <a:ext cx="2082737" cy="3569637"/>
            <a:chOff x="1545507" y="1064484"/>
            <a:chExt cx="2082737" cy="3569637"/>
          </a:xfrm>
        </p:grpSpPr>
        <p:pic>
          <p:nvPicPr>
            <p:cNvPr id="25" name="Picture 24" descr="A globe with a grid around it&#10;&#10;Description automatically generated">
              <a:extLst>
                <a:ext uri="{FF2B5EF4-FFF2-40B4-BE49-F238E27FC236}">
                  <a16:creationId xmlns:a16="http://schemas.microsoft.com/office/drawing/2014/main" id="{45E3DE68-C6F2-F1AF-5693-F63A5D66364E}"/>
                </a:ext>
              </a:extLst>
            </p:cNvPr>
            <p:cNvPicPr>
              <a:picLocks noChangeAspect="1"/>
            </p:cNvPicPr>
            <p:nvPr/>
          </p:nvPicPr>
          <p:blipFill>
            <a:blip r:embed="rId3"/>
            <a:srcRect l="4667" r="6100"/>
            <a:stretch/>
          </p:blipFill>
          <p:spPr>
            <a:xfrm>
              <a:off x="2351071" y="3269127"/>
              <a:ext cx="1277173" cy="1364994"/>
            </a:xfrm>
            <a:prstGeom prst="rect">
              <a:avLst/>
            </a:prstGeom>
          </p:spPr>
        </p:pic>
        <p:cxnSp>
          <p:nvCxnSpPr>
            <p:cNvPr id="27" name="Straight Connector 26">
              <a:extLst>
                <a:ext uri="{FF2B5EF4-FFF2-40B4-BE49-F238E27FC236}">
                  <a16:creationId xmlns:a16="http://schemas.microsoft.com/office/drawing/2014/main" id="{70033423-D260-DEB6-940E-25425F60F457}"/>
                </a:ext>
              </a:extLst>
            </p:cNvPr>
            <p:cNvCxnSpPr>
              <a:cxnSpLocks/>
              <a:endCxn id="28" idx="2"/>
            </p:cNvCxnSpPr>
            <p:nvPr/>
          </p:nvCxnSpPr>
          <p:spPr>
            <a:xfrm>
              <a:off x="3056193" y="2467232"/>
              <a:ext cx="163801" cy="12720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Freeform 27">
              <a:extLst>
                <a:ext uri="{FF2B5EF4-FFF2-40B4-BE49-F238E27FC236}">
                  <a16:creationId xmlns:a16="http://schemas.microsoft.com/office/drawing/2014/main" id="{0A8D3181-BB7E-F29D-A584-E1C83B7EB4A7}"/>
                </a:ext>
              </a:extLst>
            </p:cNvPr>
            <p:cNvSpPr/>
            <p:nvPr/>
          </p:nvSpPr>
          <p:spPr>
            <a:xfrm>
              <a:off x="3066506" y="3598817"/>
              <a:ext cx="153488" cy="160020"/>
            </a:xfrm>
            <a:custGeom>
              <a:avLst/>
              <a:gdLst>
                <a:gd name="connsiteX0" fmla="*/ 0 w 153488"/>
                <a:gd name="connsiteY0" fmla="*/ 6532 h 160020"/>
                <a:gd name="connsiteX1" fmla="*/ 91440 w 153488"/>
                <a:gd name="connsiteY1" fmla="*/ 0 h 160020"/>
                <a:gd name="connsiteX2" fmla="*/ 153488 w 153488"/>
                <a:gd name="connsiteY2" fmla="*/ 140426 h 160020"/>
                <a:gd name="connsiteX3" fmla="*/ 35923 w 153488"/>
                <a:gd name="connsiteY3" fmla="*/ 160020 h 160020"/>
                <a:gd name="connsiteX4" fmla="*/ 0 w 153488"/>
                <a:gd name="connsiteY4" fmla="*/ 6532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488" h="160020">
                  <a:moveTo>
                    <a:pt x="0" y="6532"/>
                  </a:moveTo>
                  <a:lnTo>
                    <a:pt x="91440" y="0"/>
                  </a:lnTo>
                  <a:lnTo>
                    <a:pt x="153488" y="140426"/>
                  </a:lnTo>
                  <a:lnTo>
                    <a:pt x="35923" y="160020"/>
                  </a:lnTo>
                  <a:lnTo>
                    <a:pt x="0" y="6532"/>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13C01E97-1B5F-BFB5-6D1E-21A46B83B585}"/>
                </a:ext>
              </a:extLst>
            </p:cNvPr>
            <p:cNvCxnSpPr>
              <a:cxnSpLocks/>
              <a:stCxn id="28" idx="1"/>
            </p:cNvCxnSpPr>
            <p:nvPr/>
          </p:nvCxnSpPr>
          <p:spPr>
            <a:xfrm flipH="1" flipV="1">
              <a:off x="3052942" y="1095633"/>
              <a:ext cx="105004" cy="2503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4966AB2-EAEE-CA4D-0026-9C3BCA2FC27D}"/>
                </a:ext>
              </a:extLst>
            </p:cNvPr>
            <p:cNvCxnSpPr>
              <a:cxnSpLocks/>
              <a:stCxn id="28" idx="0"/>
            </p:cNvCxnSpPr>
            <p:nvPr/>
          </p:nvCxnSpPr>
          <p:spPr>
            <a:xfrm flipH="1" flipV="1">
              <a:off x="1545507" y="1064484"/>
              <a:ext cx="1520999" cy="2540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B8949AE-20E2-08EF-8601-3FFFECFED9C9}"/>
                </a:ext>
              </a:extLst>
            </p:cNvPr>
            <p:cNvCxnSpPr>
              <a:cxnSpLocks/>
              <a:stCxn id="28" idx="3"/>
            </p:cNvCxnSpPr>
            <p:nvPr/>
          </p:nvCxnSpPr>
          <p:spPr>
            <a:xfrm flipH="1" flipV="1">
              <a:off x="1545507" y="2467231"/>
              <a:ext cx="1556922" cy="1291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E6175C43-D128-CEDC-60B2-D99C810BD87D}"/>
                </a:ext>
              </a:extLst>
            </p:cNvPr>
            <p:cNvSpPr/>
            <p:nvPr/>
          </p:nvSpPr>
          <p:spPr>
            <a:xfrm>
              <a:off x="1545507" y="1074899"/>
              <a:ext cx="1510686" cy="1403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422A8DB-5B26-9900-ECAF-371D50C06149}"/>
                </a:ext>
              </a:extLst>
            </p:cNvPr>
            <p:cNvSpPr/>
            <p:nvPr/>
          </p:nvSpPr>
          <p:spPr>
            <a:xfrm>
              <a:off x="1928854" y="1385067"/>
              <a:ext cx="349025" cy="2480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04F44E2A-7FCD-7EFC-ED5F-B216E9336461}"/>
                </a:ext>
              </a:extLst>
            </p:cNvPr>
            <p:cNvGrpSpPr/>
            <p:nvPr/>
          </p:nvGrpSpPr>
          <p:grpSpPr>
            <a:xfrm>
              <a:off x="1545508" y="1144477"/>
              <a:ext cx="1507434" cy="1291606"/>
              <a:chOff x="5486811" y="1511334"/>
              <a:chExt cx="5423369" cy="4234419"/>
            </a:xfrm>
          </p:grpSpPr>
          <p:sp>
            <p:nvSpPr>
              <p:cNvPr id="35" name="Circular Arrow 34">
                <a:extLst>
                  <a:ext uri="{FF2B5EF4-FFF2-40B4-BE49-F238E27FC236}">
                    <a16:creationId xmlns:a16="http://schemas.microsoft.com/office/drawing/2014/main" id="{E8C1D934-2620-71C4-FE2E-C76B9E739B16}"/>
                  </a:ext>
                </a:extLst>
              </p:cNvPr>
              <p:cNvSpPr/>
              <p:nvPr/>
            </p:nvSpPr>
            <p:spPr>
              <a:xfrm flipH="1" flipV="1">
                <a:off x="5984292" y="1511334"/>
                <a:ext cx="4382028" cy="4234419"/>
              </a:xfrm>
              <a:prstGeom prst="circularArrow">
                <a:avLst>
                  <a:gd name="adj1" fmla="val 13163"/>
                  <a:gd name="adj2" fmla="val 1040571"/>
                  <a:gd name="adj3" fmla="val 1786171"/>
                  <a:gd name="adj4" fmla="val 8195345"/>
                  <a:gd name="adj5" fmla="val 12500"/>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pic>
            <p:nvPicPr>
              <p:cNvPr id="36" name="Graphic 35" descr="Deciduous tree with solid fill">
                <a:extLst>
                  <a:ext uri="{FF2B5EF4-FFF2-40B4-BE49-F238E27FC236}">
                    <a16:creationId xmlns:a16="http://schemas.microsoft.com/office/drawing/2014/main" id="{ACE39D02-5088-2E3F-039B-84C2FABE4A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95780" y="3042442"/>
                <a:ext cx="914400" cy="914400"/>
              </a:xfrm>
              <a:prstGeom prst="rect">
                <a:avLst/>
              </a:prstGeom>
            </p:spPr>
          </p:pic>
          <p:pic>
            <p:nvPicPr>
              <p:cNvPr id="37" name="Graphic 36" descr="Tree With Roots with solid fill">
                <a:extLst>
                  <a:ext uri="{FF2B5EF4-FFF2-40B4-BE49-F238E27FC236}">
                    <a16:creationId xmlns:a16="http://schemas.microsoft.com/office/drawing/2014/main" id="{8ACB83E1-C571-6F49-501B-55CEBF6843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41768" y="3174388"/>
                <a:ext cx="914400" cy="914400"/>
              </a:xfrm>
              <a:prstGeom prst="rect">
                <a:avLst/>
              </a:prstGeom>
            </p:spPr>
          </p:pic>
          <p:pic>
            <p:nvPicPr>
              <p:cNvPr id="38" name="Graphic 37" descr="Fir tree with solid fill">
                <a:extLst>
                  <a:ext uri="{FF2B5EF4-FFF2-40B4-BE49-F238E27FC236}">
                    <a16:creationId xmlns:a16="http://schemas.microsoft.com/office/drawing/2014/main" id="{BCEA2DFB-3E58-8562-F62F-EC2F58BFE5A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77806" y="3010184"/>
                <a:ext cx="914400" cy="914400"/>
              </a:xfrm>
              <a:prstGeom prst="rect">
                <a:avLst/>
              </a:prstGeom>
            </p:spPr>
          </p:pic>
          <p:pic>
            <p:nvPicPr>
              <p:cNvPr id="39" name="Graphic 38" descr="Chemicals with solid fill">
                <a:extLst>
                  <a:ext uri="{FF2B5EF4-FFF2-40B4-BE49-F238E27FC236}">
                    <a16:creationId xmlns:a16="http://schemas.microsoft.com/office/drawing/2014/main" id="{A56D0D67-A03A-176A-A545-50A129114D6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6589603" y="4433506"/>
                <a:ext cx="914400" cy="914400"/>
              </a:xfrm>
              <a:prstGeom prst="rect">
                <a:avLst/>
              </a:prstGeom>
            </p:spPr>
          </p:pic>
          <p:pic>
            <p:nvPicPr>
              <p:cNvPr id="40" name="Graphic 39" descr="Chemicals with solid fill">
                <a:extLst>
                  <a:ext uri="{FF2B5EF4-FFF2-40B4-BE49-F238E27FC236}">
                    <a16:creationId xmlns:a16="http://schemas.microsoft.com/office/drawing/2014/main" id="{81028EAF-E731-B3A0-349A-5FC85FF73C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36168" y="4696229"/>
                <a:ext cx="914400" cy="914400"/>
              </a:xfrm>
              <a:prstGeom prst="rect">
                <a:avLst/>
              </a:prstGeom>
            </p:spPr>
          </p:pic>
          <p:pic>
            <p:nvPicPr>
              <p:cNvPr id="41" name="Graphic 40" descr="Dim (Medium Sun) with solid fill">
                <a:extLst>
                  <a:ext uri="{FF2B5EF4-FFF2-40B4-BE49-F238E27FC236}">
                    <a16:creationId xmlns:a16="http://schemas.microsoft.com/office/drawing/2014/main" id="{97CB17C6-D61F-DC36-DF11-BE458270E9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83150" y="2874605"/>
                <a:ext cx="914400" cy="914400"/>
              </a:xfrm>
              <a:prstGeom prst="rect">
                <a:avLst/>
              </a:prstGeom>
            </p:spPr>
          </p:pic>
          <p:pic>
            <p:nvPicPr>
              <p:cNvPr id="42" name="Graphic 41" descr="Lightning bolt with solid fill">
                <a:extLst>
                  <a:ext uri="{FF2B5EF4-FFF2-40B4-BE49-F238E27FC236}">
                    <a16:creationId xmlns:a16="http://schemas.microsoft.com/office/drawing/2014/main" id="{9262035A-994B-47C6-545D-FEE6656A50D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86811" y="3618041"/>
                <a:ext cx="782454" cy="782454"/>
              </a:xfrm>
              <a:prstGeom prst="rect">
                <a:avLst/>
              </a:prstGeom>
            </p:spPr>
          </p:pic>
          <p:pic>
            <p:nvPicPr>
              <p:cNvPr id="43" name="Graphic 42" descr="Rain with solid fill">
                <a:extLst>
                  <a:ext uri="{FF2B5EF4-FFF2-40B4-BE49-F238E27FC236}">
                    <a16:creationId xmlns:a16="http://schemas.microsoft.com/office/drawing/2014/main" id="{E1DF7205-B288-1291-6910-758A3CD8E21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99738" y="3166800"/>
                <a:ext cx="914400" cy="914400"/>
              </a:xfrm>
              <a:prstGeom prst="rect">
                <a:avLst/>
              </a:prstGeom>
            </p:spPr>
          </p:pic>
          <p:pic>
            <p:nvPicPr>
              <p:cNvPr id="44" name="Graphic 43" descr="Withering Tree with solid fill">
                <a:extLst>
                  <a:ext uri="{FF2B5EF4-FFF2-40B4-BE49-F238E27FC236}">
                    <a16:creationId xmlns:a16="http://schemas.microsoft.com/office/drawing/2014/main" id="{FCF1BA93-D249-E311-9CC5-CEAB666F1E8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851498" y="4558158"/>
                <a:ext cx="914400" cy="914400"/>
              </a:xfrm>
              <a:prstGeom prst="rect">
                <a:avLst/>
              </a:prstGeom>
            </p:spPr>
          </p:pic>
          <p:pic>
            <p:nvPicPr>
              <p:cNvPr id="45" name="Graphic 44" descr="Tree Stump with solid fill">
                <a:extLst>
                  <a:ext uri="{FF2B5EF4-FFF2-40B4-BE49-F238E27FC236}">
                    <a16:creationId xmlns:a16="http://schemas.microsoft.com/office/drawing/2014/main" id="{E13EC71E-FAED-C05D-4DC1-299178FF74F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334063" y="5069837"/>
                <a:ext cx="413176" cy="413176"/>
              </a:xfrm>
              <a:prstGeom prst="rect">
                <a:avLst/>
              </a:prstGeom>
            </p:spPr>
          </p:pic>
        </p:grpSp>
      </p:grpSp>
      <p:sp>
        <p:nvSpPr>
          <p:cNvPr id="26" name="TextBox 25">
            <a:extLst>
              <a:ext uri="{FF2B5EF4-FFF2-40B4-BE49-F238E27FC236}">
                <a16:creationId xmlns:a16="http://schemas.microsoft.com/office/drawing/2014/main" id="{96303DAE-35A4-C70C-B9CD-8C4C986D11FB}"/>
              </a:ext>
            </a:extLst>
          </p:cNvPr>
          <p:cNvSpPr txBox="1"/>
          <p:nvPr/>
        </p:nvSpPr>
        <p:spPr>
          <a:xfrm>
            <a:off x="592431" y="2685759"/>
            <a:ext cx="3384801" cy="3046988"/>
          </a:xfrm>
          <a:prstGeom prst="rect">
            <a:avLst/>
          </a:prstGeom>
          <a:noFill/>
        </p:spPr>
        <p:txBody>
          <a:bodyPr wrap="square" rtlCol="0">
            <a:spAutoFit/>
          </a:bodyPr>
          <a:lstStyle/>
          <a:p>
            <a:r>
              <a:rPr lang="en-CA" sz="2400" dirty="0">
                <a:solidFill>
                  <a:srgbClr val="000000"/>
                </a:solidFill>
                <a:ea typeface="Aptos" panose="020B0004020202020204" pitchFamily="34" charset="0"/>
                <a:cs typeface="Times New Roman" panose="02020603050405020304" pitchFamily="18" charset="0"/>
              </a:rPr>
              <a:t>S</a:t>
            </a:r>
            <a:r>
              <a:rPr lang="en-CA" sz="2400" dirty="0">
                <a:solidFill>
                  <a:srgbClr val="000000"/>
                </a:solidFill>
                <a:effectLst/>
                <a:ea typeface="Aptos" panose="020B0004020202020204" pitchFamily="34" charset="0"/>
                <a:cs typeface="Times New Roman" panose="02020603050405020304" pitchFamily="18" charset="0"/>
              </a:rPr>
              <a:t>ystem of coupled mathematical models representing ecosystem processes</a:t>
            </a:r>
          </a:p>
          <a:p>
            <a:endParaRPr lang="en-CA" sz="2400" dirty="0">
              <a:solidFill>
                <a:srgbClr val="000000"/>
              </a:solidFill>
              <a:effectLst/>
              <a:ea typeface="Aptos" panose="020B0004020202020204" pitchFamily="34" charset="0"/>
              <a:cs typeface="Times New Roman" panose="02020603050405020304" pitchFamily="18" charset="0"/>
            </a:endParaRPr>
          </a:p>
          <a:p>
            <a:r>
              <a:rPr lang="en-CA" sz="2400" dirty="0">
                <a:solidFill>
                  <a:srgbClr val="000000"/>
                </a:solidFill>
                <a:ea typeface="Aptos" panose="020B0004020202020204" pitchFamily="34" charset="0"/>
                <a:cs typeface="Times New Roman" panose="02020603050405020304" pitchFamily="18" charset="0"/>
              </a:rPr>
              <a:t>Iterative over:</a:t>
            </a:r>
          </a:p>
          <a:p>
            <a:pPr marL="342900" indent="-342900">
              <a:buFont typeface="Arial" panose="020B0604020202020204" pitchFamily="34" charset="0"/>
              <a:buChar char="•"/>
            </a:pPr>
            <a:r>
              <a:rPr lang="en-CA" sz="2400" dirty="0">
                <a:solidFill>
                  <a:srgbClr val="000000"/>
                </a:solidFill>
                <a:ea typeface="Aptos" panose="020B0004020202020204" pitchFamily="34" charset="0"/>
                <a:cs typeface="Times New Roman" panose="02020603050405020304" pitchFamily="18" charset="0"/>
              </a:rPr>
              <a:t>Gridded domain</a:t>
            </a:r>
          </a:p>
          <a:p>
            <a:pPr marL="342900" indent="-342900">
              <a:buFont typeface="Arial" panose="020B0604020202020204" pitchFamily="34" charset="0"/>
              <a:buChar char="•"/>
            </a:pPr>
            <a:r>
              <a:rPr lang="en-CA" sz="2400" dirty="0">
                <a:solidFill>
                  <a:srgbClr val="000000"/>
                </a:solidFill>
                <a:effectLst/>
                <a:ea typeface="Aptos" panose="020B0004020202020204" pitchFamily="34" charset="0"/>
                <a:cs typeface="Times New Roman" panose="02020603050405020304" pitchFamily="18" charset="0"/>
              </a:rPr>
              <a:t>Time-step</a:t>
            </a:r>
          </a:p>
        </p:txBody>
      </p:sp>
      <p:sp>
        <p:nvSpPr>
          <p:cNvPr id="17" name="Title 1">
            <a:extLst>
              <a:ext uri="{FF2B5EF4-FFF2-40B4-BE49-F238E27FC236}">
                <a16:creationId xmlns:a16="http://schemas.microsoft.com/office/drawing/2014/main" id="{8FE70D3F-2C20-40B6-E101-E32333158C15}"/>
              </a:ext>
            </a:extLst>
          </p:cNvPr>
          <p:cNvSpPr txBox="1">
            <a:spLocks/>
          </p:cNvSpPr>
          <p:nvPr/>
        </p:nvSpPr>
        <p:spPr>
          <a:xfrm>
            <a:off x="73154" y="-1837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TBMs</a:t>
            </a:r>
          </a:p>
        </p:txBody>
      </p:sp>
    </p:spTree>
    <p:extLst>
      <p:ext uri="{BB962C8B-B14F-4D97-AF65-F5344CB8AC3E}">
        <p14:creationId xmlns:p14="http://schemas.microsoft.com/office/powerpoint/2010/main" val="751193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C3110-433C-C748-F278-F8B23AE98AC9}"/>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D236EE7-88AB-DF3E-14EE-657B7E41476D}"/>
              </a:ext>
            </a:extLst>
          </p:cNvPr>
          <p:cNvCxnSpPr>
            <a:cxnSpLocks/>
          </p:cNvCxnSpPr>
          <p:nvPr/>
        </p:nvCxnSpPr>
        <p:spPr>
          <a:xfrm>
            <a:off x="4892605" y="4759588"/>
            <a:ext cx="7081967"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C5F1294-6B55-2B34-ABD8-8E03BF0CBD4A}"/>
              </a:ext>
            </a:extLst>
          </p:cNvPr>
          <p:cNvSpPr txBox="1"/>
          <p:nvPr/>
        </p:nvSpPr>
        <p:spPr>
          <a:xfrm>
            <a:off x="5330954" y="4759588"/>
            <a:ext cx="928687" cy="369332"/>
          </a:xfrm>
          <a:prstGeom prst="rect">
            <a:avLst/>
          </a:prstGeom>
          <a:noFill/>
        </p:spPr>
        <p:txBody>
          <a:bodyPr wrap="square" rtlCol="0">
            <a:spAutoFit/>
          </a:bodyPr>
          <a:lstStyle/>
          <a:p>
            <a:r>
              <a:rPr lang="en-US" dirty="0"/>
              <a:t>Year 1</a:t>
            </a:r>
          </a:p>
        </p:txBody>
      </p:sp>
      <p:sp>
        <p:nvSpPr>
          <p:cNvPr id="7" name="TextBox 6">
            <a:extLst>
              <a:ext uri="{FF2B5EF4-FFF2-40B4-BE49-F238E27FC236}">
                <a16:creationId xmlns:a16="http://schemas.microsoft.com/office/drawing/2014/main" id="{21AA3D4B-4D46-F76A-0791-655AB11E4319}"/>
              </a:ext>
            </a:extLst>
          </p:cNvPr>
          <p:cNvSpPr txBox="1"/>
          <p:nvPr/>
        </p:nvSpPr>
        <p:spPr>
          <a:xfrm>
            <a:off x="6881297" y="4742826"/>
            <a:ext cx="928687" cy="369332"/>
          </a:xfrm>
          <a:prstGeom prst="rect">
            <a:avLst/>
          </a:prstGeom>
          <a:noFill/>
        </p:spPr>
        <p:txBody>
          <a:bodyPr wrap="square" rtlCol="0">
            <a:spAutoFit/>
          </a:bodyPr>
          <a:lstStyle/>
          <a:p>
            <a:r>
              <a:rPr lang="en-US" dirty="0"/>
              <a:t>Year 2</a:t>
            </a:r>
          </a:p>
        </p:txBody>
      </p:sp>
      <p:sp>
        <p:nvSpPr>
          <p:cNvPr id="9" name="TextBox 8">
            <a:extLst>
              <a:ext uri="{FF2B5EF4-FFF2-40B4-BE49-F238E27FC236}">
                <a16:creationId xmlns:a16="http://schemas.microsoft.com/office/drawing/2014/main" id="{053EF67E-9883-C857-D9FD-4AE8C56368EE}"/>
              </a:ext>
            </a:extLst>
          </p:cNvPr>
          <p:cNvSpPr txBox="1"/>
          <p:nvPr/>
        </p:nvSpPr>
        <p:spPr>
          <a:xfrm>
            <a:off x="10835185" y="4772082"/>
            <a:ext cx="1185865" cy="369332"/>
          </a:xfrm>
          <a:prstGeom prst="rect">
            <a:avLst/>
          </a:prstGeom>
          <a:noFill/>
        </p:spPr>
        <p:txBody>
          <a:bodyPr wrap="square" rtlCol="0">
            <a:spAutoFit/>
          </a:bodyPr>
          <a:lstStyle/>
          <a:p>
            <a:r>
              <a:rPr lang="en-US" dirty="0"/>
              <a:t>Final Year</a:t>
            </a:r>
          </a:p>
        </p:txBody>
      </p:sp>
      <p:sp>
        <p:nvSpPr>
          <p:cNvPr id="13" name="TextBox 12">
            <a:extLst>
              <a:ext uri="{FF2B5EF4-FFF2-40B4-BE49-F238E27FC236}">
                <a16:creationId xmlns:a16="http://schemas.microsoft.com/office/drawing/2014/main" id="{527D7AB2-8E8D-984D-CDEA-D0B7C3FCCCB0}"/>
              </a:ext>
            </a:extLst>
          </p:cNvPr>
          <p:cNvSpPr txBox="1"/>
          <p:nvPr/>
        </p:nvSpPr>
        <p:spPr>
          <a:xfrm>
            <a:off x="8431640" y="4770196"/>
            <a:ext cx="928687" cy="369332"/>
          </a:xfrm>
          <a:prstGeom prst="rect">
            <a:avLst/>
          </a:prstGeom>
          <a:noFill/>
        </p:spPr>
        <p:txBody>
          <a:bodyPr wrap="square" rtlCol="0">
            <a:spAutoFit/>
          </a:bodyPr>
          <a:lstStyle/>
          <a:p>
            <a:r>
              <a:rPr lang="en-US" dirty="0"/>
              <a:t>Year 3</a:t>
            </a:r>
          </a:p>
        </p:txBody>
      </p:sp>
      <p:sp>
        <p:nvSpPr>
          <p:cNvPr id="15" name="TextBox 14">
            <a:extLst>
              <a:ext uri="{FF2B5EF4-FFF2-40B4-BE49-F238E27FC236}">
                <a16:creationId xmlns:a16="http://schemas.microsoft.com/office/drawing/2014/main" id="{8C96BB99-740F-BDFA-58D3-D72A2E78B70E}"/>
              </a:ext>
            </a:extLst>
          </p:cNvPr>
          <p:cNvSpPr txBox="1"/>
          <p:nvPr/>
        </p:nvSpPr>
        <p:spPr>
          <a:xfrm>
            <a:off x="9861240" y="4759588"/>
            <a:ext cx="469500" cy="369332"/>
          </a:xfrm>
          <a:prstGeom prst="rect">
            <a:avLst/>
          </a:prstGeom>
          <a:noFill/>
        </p:spPr>
        <p:txBody>
          <a:bodyPr wrap="square" rtlCol="0">
            <a:spAutoFit/>
          </a:bodyPr>
          <a:lstStyle/>
          <a:p>
            <a:pPr algn="ctr"/>
            <a:r>
              <a:rPr lang="en-US" dirty="0"/>
              <a:t>…</a:t>
            </a:r>
          </a:p>
        </p:txBody>
      </p:sp>
      <p:pic>
        <p:nvPicPr>
          <p:cNvPr id="25" name="Picture 24" descr="A globe with a grid around it&#10;&#10;Description automatically generated">
            <a:extLst>
              <a:ext uri="{FF2B5EF4-FFF2-40B4-BE49-F238E27FC236}">
                <a16:creationId xmlns:a16="http://schemas.microsoft.com/office/drawing/2014/main" id="{F4AC5B0A-3DBF-6CF8-9CD6-DFFFC2861913}"/>
              </a:ext>
            </a:extLst>
          </p:cNvPr>
          <p:cNvPicPr>
            <a:picLocks noChangeAspect="1"/>
          </p:cNvPicPr>
          <p:nvPr/>
        </p:nvPicPr>
        <p:blipFill>
          <a:blip r:embed="rId3"/>
          <a:srcRect l="4667" r="6100"/>
          <a:stretch/>
        </p:blipFill>
        <p:spPr>
          <a:xfrm>
            <a:off x="5022396" y="3327488"/>
            <a:ext cx="1277173" cy="1364994"/>
          </a:xfrm>
          <a:prstGeom prst="rect">
            <a:avLst/>
          </a:prstGeom>
        </p:spPr>
      </p:pic>
      <p:grpSp>
        <p:nvGrpSpPr>
          <p:cNvPr id="6" name="Group 5">
            <a:extLst>
              <a:ext uri="{FF2B5EF4-FFF2-40B4-BE49-F238E27FC236}">
                <a16:creationId xmlns:a16="http://schemas.microsoft.com/office/drawing/2014/main" id="{FCBDCF90-C228-244E-BF81-1CD4F4BDB993}"/>
              </a:ext>
            </a:extLst>
          </p:cNvPr>
          <p:cNvGrpSpPr/>
          <p:nvPr/>
        </p:nvGrpSpPr>
        <p:grpSpPr>
          <a:xfrm>
            <a:off x="5814575" y="727817"/>
            <a:ext cx="1510686" cy="3128566"/>
            <a:chOff x="4216832" y="1122845"/>
            <a:chExt cx="1510686" cy="3128566"/>
          </a:xfrm>
        </p:grpSpPr>
        <p:cxnSp>
          <p:nvCxnSpPr>
            <p:cNvPr id="27" name="Straight Connector 26">
              <a:extLst>
                <a:ext uri="{FF2B5EF4-FFF2-40B4-BE49-F238E27FC236}">
                  <a16:creationId xmlns:a16="http://schemas.microsoft.com/office/drawing/2014/main" id="{22EE64EA-A141-B7B3-AD9E-E10A1C8B3069}"/>
                </a:ext>
              </a:extLst>
            </p:cNvPr>
            <p:cNvCxnSpPr>
              <a:cxnSpLocks/>
            </p:cNvCxnSpPr>
            <p:nvPr/>
          </p:nvCxnSpPr>
          <p:spPr>
            <a:xfrm flipH="1">
              <a:off x="4576445" y="2525593"/>
              <a:ext cx="1151073" cy="16850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B44C575-6F2B-04AE-BD3F-C5BBF5972905}"/>
                </a:ext>
              </a:extLst>
            </p:cNvPr>
            <p:cNvCxnSpPr>
              <a:cxnSpLocks/>
              <a:stCxn id="11" idx="3"/>
            </p:cNvCxnSpPr>
            <p:nvPr/>
          </p:nvCxnSpPr>
          <p:spPr>
            <a:xfrm flipV="1">
              <a:off x="4528737" y="1153994"/>
              <a:ext cx="1195530" cy="30974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C27CA7A-CCDF-4FD0-57D7-9B8B17EFA098}"/>
                </a:ext>
              </a:extLst>
            </p:cNvPr>
            <p:cNvCxnSpPr>
              <a:cxnSpLocks/>
              <a:stCxn id="11" idx="1"/>
            </p:cNvCxnSpPr>
            <p:nvPr/>
          </p:nvCxnSpPr>
          <p:spPr>
            <a:xfrm flipH="1" flipV="1">
              <a:off x="4216832" y="1122845"/>
              <a:ext cx="272148" cy="2957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3DB2F6F-218F-6D16-30E8-8BEDF99F12D2}"/>
                </a:ext>
              </a:extLst>
            </p:cNvPr>
            <p:cNvCxnSpPr>
              <a:cxnSpLocks/>
              <a:stCxn id="11" idx="0"/>
            </p:cNvCxnSpPr>
            <p:nvPr/>
          </p:nvCxnSpPr>
          <p:spPr>
            <a:xfrm flipH="1" flipV="1">
              <a:off x="4216832" y="2525592"/>
              <a:ext cx="228416" cy="15946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1A1A97C-C660-A888-B745-ACEEE7FEAD8D}"/>
                </a:ext>
              </a:extLst>
            </p:cNvPr>
            <p:cNvSpPr/>
            <p:nvPr/>
          </p:nvSpPr>
          <p:spPr>
            <a:xfrm>
              <a:off x="4216832" y="1133260"/>
              <a:ext cx="1510686" cy="1403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A8BAEC8-3D47-1843-37BC-DB28E5FC5061}"/>
                </a:ext>
              </a:extLst>
            </p:cNvPr>
            <p:cNvSpPr/>
            <p:nvPr/>
          </p:nvSpPr>
          <p:spPr>
            <a:xfrm>
              <a:off x="4600179" y="1443428"/>
              <a:ext cx="349025" cy="2480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8D029EBC-E6AD-B780-45F3-F36EB384F4B9}"/>
                </a:ext>
              </a:extLst>
            </p:cNvPr>
            <p:cNvGrpSpPr/>
            <p:nvPr/>
          </p:nvGrpSpPr>
          <p:grpSpPr>
            <a:xfrm>
              <a:off x="4216833" y="1202838"/>
              <a:ext cx="1507434" cy="1291606"/>
              <a:chOff x="5486811" y="1511334"/>
              <a:chExt cx="5423369" cy="4234419"/>
            </a:xfrm>
          </p:grpSpPr>
          <p:sp>
            <p:nvSpPr>
              <p:cNvPr id="35" name="Circular Arrow 34">
                <a:extLst>
                  <a:ext uri="{FF2B5EF4-FFF2-40B4-BE49-F238E27FC236}">
                    <a16:creationId xmlns:a16="http://schemas.microsoft.com/office/drawing/2014/main" id="{489D0716-5A83-A7E1-B1CF-67C35CDEFA91}"/>
                  </a:ext>
                </a:extLst>
              </p:cNvPr>
              <p:cNvSpPr/>
              <p:nvPr/>
            </p:nvSpPr>
            <p:spPr>
              <a:xfrm flipH="1" flipV="1">
                <a:off x="5984292" y="1511334"/>
                <a:ext cx="4382028" cy="4234419"/>
              </a:xfrm>
              <a:prstGeom prst="circularArrow">
                <a:avLst>
                  <a:gd name="adj1" fmla="val 13163"/>
                  <a:gd name="adj2" fmla="val 1040571"/>
                  <a:gd name="adj3" fmla="val 1786171"/>
                  <a:gd name="adj4" fmla="val 8195345"/>
                  <a:gd name="adj5" fmla="val 12500"/>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pic>
            <p:nvPicPr>
              <p:cNvPr id="36" name="Graphic 35" descr="Deciduous tree with solid fill">
                <a:extLst>
                  <a:ext uri="{FF2B5EF4-FFF2-40B4-BE49-F238E27FC236}">
                    <a16:creationId xmlns:a16="http://schemas.microsoft.com/office/drawing/2014/main" id="{6E242AD6-0783-FCB9-95F4-C641C86A01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95780" y="3042442"/>
                <a:ext cx="914400" cy="914400"/>
              </a:xfrm>
              <a:prstGeom prst="rect">
                <a:avLst/>
              </a:prstGeom>
            </p:spPr>
          </p:pic>
          <p:pic>
            <p:nvPicPr>
              <p:cNvPr id="37" name="Graphic 36" descr="Tree With Roots with solid fill">
                <a:extLst>
                  <a:ext uri="{FF2B5EF4-FFF2-40B4-BE49-F238E27FC236}">
                    <a16:creationId xmlns:a16="http://schemas.microsoft.com/office/drawing/2014/main" id="{5F9F1300-C5EA-E5CB-4704-DC210145E3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41768" y="3174388"/>
                <a:ext cx="914400" cy="914400"/>
              </a:xfrm>
              <a:prstGeom prst="rect">
                <a:avLst/>
              </a:prstGeom>
            </p:spPr>
          </p:pic>
          <p:pic>
            <p:nvPicPr>
              <p:cNvPr id="38" name="Graphic 37" descr="Fir tree with solid fill">
                <a:extLst>
                  <a:ext uri="{FF2B5EF4-FFF2-40B4-BE49-F238E27FC236}">
                    <a16:creationId xmlns:a16="http://schemas.microsoft.com/office/drawing/2014/main" id="{A96734B0-F68C-5048-5851-0B8AC764FE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77806" y="3010184"/>
                <a:ext cx="914400" cy="914400"/>
              </a:xfrm>
              <a:prstGeom prst="rect">
                <a:avLst/>
              </a:prstGeom>
            </p:spPr>
          </p:pic>
          <p:pic>
            <p:nvPicPr>
              <p:cNvPr id="39" name="Graphic 38" descr="Chemicals with solid fill">
                <a:extLst>
                  <a:ext uri="{FF2B5EF4-FFF2-40B4-BE49-F238E27FC236}">
                    <a16:creationId xmlns:a16="http://schemas.microsoft.com/office/drawing/2014/main" id="{DE504179-2474-E86F-3C32-BCE4EE9802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6589603" y="4433506"/>
                <a:ext cx="914400" cy="914400"/>
              </a:xfrm>
              <a:prstGeom prst="rect">
                <a:avLst/>
              </a:prstGeom>
            </p:spPr>
          </p:pic>
          <p:pic>
            <p:nvPicPr>
              <p:cNvPr id="40" name="Graphic 39" descr="Chemicals with solid fill">
                <a:extLst>
                  <a:ext uri="{FF2B5EF4-FFF2-40B4-BE49-F238E27FC236}">
                    <a16:creationId xmlns:a16="http://schemas.microsoft.com/office/drawing/2014/main" id="{A535C34F-C826-6CD9-B547-52D4B109595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36168" y="4696229"/>
                <a:ext cx="914400" cy="914400"/>
              </a:xfrm>
              <a:prstGeom prst="rect">
                <a:avLst/>
              </a:prstGeom>
            </p:spPr>
          </p:pic>
          <p:pic>
            <p:nvPicPr>
              <p:cNvPr id="41" name="Graphic 40" descr="Dim (Medium Sun) with solid fill">
                <a:extLst>
                  <a:ext uri="{FF2B5EF4-FFF2-40B4-BE49-F238E27FC236}">
                    <a16:creationId xmlns:a16="http://schemas.microsoft.com/office/drawing/2014/main" id="{D050EF47-6F1F-4FE7-EF70-49C05744E5C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83150" y="2874605"/>
                <a:ext cx="914400" cy="914400"/>
              </a:xfrm>
              <a:prstGeom prst="rect">
                <a:avLst/>
              </a:prstGeom>
            </p:spPr>
          </p:pic>
          <p:pic>
            <p:nvPicPr>
              <p:cNvPr id="42" name="Graphic 41" descr="Lightning bolt with solid fill">
                <a:extLst>
                  <a:ext uri="{FF2B5EF4-FFF2-40B4-BE49-F238E27FC236}">
                    <a16:creationId xmlns:a16="http://schemas.microsoft.com/office/drawing/2014/main" id="{A2D81941-3826-8E9D-8304-29E15616482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86811" y="3618041"/>
                <a:ext cx="782454" cy="782454"/>
              </a:xfrm>
              <a:prstGeom prst="rect">
                <a:avLst/>
              </a:prstGeom>
            </p:spPr>
          </p:pic>
          <p:pic>
            <p:nvPicPr>
              <p:cNvPr id="43" name="Graphic 42" descr="Rain with solid fill">
                <a:extLst>
                  <a:ext uri="{FF2B5EF4-FFF2-40B4-BE49-F238E27FC236}">
                    <a16:creationId xmlns:a16="http://schemas.microsoft.com/office/drawing/2014/main" id="{66D87387-0D1A-0C60-2ABF-BDB4D75043F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99738" y="3166800"/>
                <a:ext cx="914400" cy="914400"/>
              </a:xfrm>
              <a:prstGeom prst="rect">
                <a:avLst/>
              </a:prstGeom>
            </p:spPr>
          </p:pic>
          <p:pic>
            <p:nvPicPr>
              <p:cNvPr id="44" name="Graphic 43" descr="Withering Tree with solid fill">
                <a:extLst>
                  <a:ext uri="{FF2B5EF4-FFF2-40B4-BE49-F238E27FC236}">
                    <a16:creationId xmlns:a16="http://schemas.microsoft.com/office/drawing/2014/main" id="{40A3F0E8-7B03-D31C-2167-1583858A7AE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851498" y="4558158"/>
                <a:ext cx="914400" cy="914400"/>
              </a:xfrm>
              <a:prstGeom prst="rect">
                <a:avLst/>
              </a:prstGeom>
            </p:spPr>
          </p:pic>
          <p:pic>
            <p:nvPicPr>
              <p:cNvPr id="45" name="Graphic 44" descr="Tree Stump with solid fill">
                <a:extLst>
                  <a:ext uri="{FF2B5EF4-FFF2-40B4-BE49-F238E27FC236}">
                    <a16:creationId xmlns:a16="http://schemas.microsoft.com/office/drawing/2014/main" id="{4F466678-364A-DF62-96D5-AC42540B29F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334063" y="5069837"/>
                <a:ext cx="413176" cy="413176"/>
              </a:xfrm>
              <a:prstGeom prst="rect">
                <a:avLst/>
              </a:prstGeom>
            </p:spPr>
          </p:pic>
        </p:grpSp>
      </p:grpSp>
      <p:sp>
        <p:nvSpPr>
          <p:cNvPr id="11" name="Freeform 10">
            <a:extLst>
              <a:ext uri="{FF2B5EF4-FFF2-40B4-BE49-F238E27FC236}">
                <a16:creationId xmlns:a16="http://schemas.microsoft.com/office/drawing/2014/main" id="{9EEE2967-7FBA-1F59-2769-6CA6A0AA03DC}"/>
              </a:ext>
            </a:extLst>
          </p:cNvPr>
          <p:cNvSpPr/>
          <p:nvPr/>
        </p:nvSpPr>
        <p:spPr>
          <a:xfrm>
            <a:off x="6042991" y="3685430"/>
            <a:ext cx="131197" cy="170953"/>
          </a:xfrm>
          <a:custGeom>
            <a:avLst/>
            <a:gdLst>
              <a:gd name="connsiteX0" fmla="*/ 0 w 131197"/>
              <a:gd name="connsiteY0" fmla="*/ 39756 h 170953"/>
              <a:gd name="connsiteX1" fmla="*/ 43732 w 131197"/>
              <a:gd name="connsiteY1" fmla="*/ 0 h 170953"/>
              <a:gd name="connsiteX2" fmla="*/ 131197 w 131197"/>
              <a:gd name="connsiteY2" fmla="*/ 127220 h 170953"/>
              <a:gd name="connsiteX3" fmla="*/ 83489 w 131197"/>
              <a:gd name="connsiteY3" fmla="*/ 170953 h 170953"/>
              <a:gd name="connsiteX4" fmla="*/ 0 w 131197"/>
              <a:gd name="connsiteY4" fmla="*/ 39756 h 170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97" h="170953">
                <a:moveTo>
                  <a:pt x="0" y="39756"/>
                </a:moveTo>
                <a:lnTo>
                  <a:pt x="43732" y="0"/>
                </a:lnTo>
                <a:lnTo>
                  <a:pt x="131197" y="127220"/>
                </a:lnTo>
                <a:lnTo>
                  <a:pt x="83489" y="170953"/>
                </a:lnTo>
                <a:lnTo>
                  <a:pt x="0" y="39756"/>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15A9DBE-F729-7C36-0577-A5C9CB404A30}"/>
              </a:ext>
            </a:extLst>
          </p:cNvPr>
          <p:cNvSpPr txBox="1"/>
          <p:nvPr/>
        </p:nvSpPr>
        <p:spPr>
          <a:xfrm>
            <a:off x="592431" y="2685759"/>
            <a:ext cx="3384801" cy="3046988"/>
          </a:xfrm>
          <a:prstGeom prst="rect">
            <a:avLst/>
          </a:prstGeom>
          <a:noFill/>
        </p:spPr>
        <p:txBody>
          <a:bodyPr wrap="square" rtlCol="0">
            <a:spAutoFit/>
          </a:bodyPr>
          <a:lstStyle/>
          <a:p>
            <a:r>
              <a:rPr lang="en-CA" sz="2400" dirty="0">
                <a:solidFill>
                  <a:srgbClr val="000000"/>
                </a:solidFill>
                <a:ea typeface="Aptos" panose="020B0004020202020204" pitchFamily="34" charset="0"/>
                <a:cs typeface="Times New Roman" panose="02020603050405020304" pitchFamily="18" charset="0"/>
              </a:rPr>
              <a:t>S</a:t>
            </a:r>
            <a:r>
              <a:rPr lang="en-CA" sz="2400" dirty="0">
                <a:solidFill>
                  <a:srgbClr val="000000"/>
                </a:solidFill>
                <a:effectLst/>
                <a:ea typeface="Aptos" panose="020B0004020202020204" pitchFamily="34" charset="0"/>
                <a:cs typeface="Times New Roman" panose="02020603050405020304" pitchFamily="18" charset="0"/>
              </a:rPr>
              <a:t>ystem of coupled mathematical models representing ecosystem processes</a:t>
            </a:r>
          </a:p>
          <a:p>
            <a:endParaRPr lang="en-CA" sz="2400" dirty="0">
              <a:solidFill>
                <a:srgbClr val="000000"/>
              </a:solidFill>
              <a:effectLst/>
              <a:ea typeface="Aptos" panose="020B0004020202020204" pitchFamily="34" charset="0"/>
              <a:cs typeface="Times New Roman" panose="02020603050405020304" pitchFamily="18" charset="0"/>
            </a:endParaRPr>
          </a:p>
          <a:p>
            <a:r>
              <a:rPr lang="en-CA" sz="2400" dirty="0">
                <a:solidFill>
                  <a:srgbClr val="000000"/>
                </a:solidFill>
                <a:ea typeface="Aptos" panose="020B0004020202020204" pitchFamily="34" charset="0"/>
                <a:cs typeface="Times New Roman" panose="02020603050405020304" pitchFamily="18" charset="0"/>
              </a:rPr>
              <a:t>Iterative over:</a:t>
            </a:r>
          </a:p>
          <a:p>
            <a:pPr marL="342900" indent="-342900">
              <a:buFont typeface="Arial" panose="020B0604020202020204" pitchFamily="34" charset="0"/>
              <a:buChar char="•"/>
            </a:pPr>
            <a:r>
              <a:rPr lang="en-CA" sz="2400" dirty="0">
                <a:solidFill>
                  <a:srgbClr val="000000"/>
                </a:solidFill>
                <a:ea typeface="Aptos" panose="020B0004020202020204" pitchFamily="34" charset="0"/>
                <a:cs typeface="Times New Roman" panose="02020603050405020304" pitchFamily="18" charset="0"/>
              </a:rPr>
              <a:t>Gridded domain</a:t>
            </a:r>
          </a:p>
          <a:p>
            <a:pPr marL="342900" indent="-342900">
              <a:buFont typeface="Arial" panose="020B0604020202020204" pitchFamily="34" charset="0"/>
              <a:buChar char="•"/>
            </a:pPr>
            <a:r>
              <a:rPr lang="en-CA" sz="2400" dirty="0">
                <a:solidFill>
                  <a:srgbClr val="000000"/>
                </a:solidFill>
                <a:effectLst/>
                <a:ea typeface="Aptos" panose="020B0004020202020204" pitchFamily="34" charset="0"/>
                <a:cs typeface="Times New Roman" panose="02020603050405020304" pitchFamily="18" charset="0"/>
              </a:rPr>
              <a:t>Time-step</a:t>
            </a:r>
          </a:p>
        </p:txBody>
      </p:sp>
      <p:sp>
        <p:nvSpPr>
          <p:cNvPr id="17" name="Title 1">
            <a:extLst>
              <a:ext uri="{FF2B5EF4-FFF2-40B4-BE49-F238E27FC236}">
                <a16:creationId xmlns:a16="http://schemas.microsoft.com/office/drawing/2014/main" id="{CC27FF1B-45F1-9058-E41A-579D43173B98}"/>
              </a:ext>
            </a:extLst>
          </p:cNvPr>
          <p:cNvSpPr txBox="1">
            <a:spLocks/>
          </p:cNvSpPr>
          <p:nvPr/>
        </p:nvSpPr>
        <p:spPr>
          <a:xfrm>
            <a:off x="73154" y="-1837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TBMs</a:t>
            </a:r>
          </a:p>
        </p:txBody>
      </p:sp>
    </p:spTree>
    <p:extLst>
      <p:ext uri="{BB962C8B-B14F-4D97-AF65-F5344CB8AC3E}">
        <p14:creationId xmlns:p14="http://schemas.microsoft.com/office/powerpoint/2010/main" val="164484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4F7EF-03ED-B57C-F690-40EC4628EF5F}"/>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97756B2-1396-9BE2-D248-B873DBEA87F3}"/>
              </a:ext>
            </a:extLst>
          </p:cNvPr>
          <p:cNvCxnSpPr>
            <a:cxnSpLocks/>
          </p:cNvCxnSpPr>
          <p:nvPr/>
        </p:nvCxnSpPr>
        <p:spPr>
          <a:xfrm>
            <a:off x="4892605" y="4759588"/>
            <a:ext cx="7081967"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9D7112-4372-4BAE-0E73-39FE84F3F991}"/>
              </a:ext>
            </a:extLst>
          </p:cNvPr>
          <p:cNvSpPr txBox="1"/>
          <p:nvPr/>
        </p:nvSpPr>
        <p:spPr>
          <a:xfrm>
            <a:off x="5330954" y="4759588"/>
            <a:ext cx="928687" cy="369332"/>
          </a:xfrm>
          <a:prstGeom prst="rect">
            <a:avLst/>
          </a:prstGeom>
          <a:noFill/>
        </p:spPr>
        <p:txBody>
          <a:bodyPr wrap="square" rtlCol="0">
            <a:spAutoFit/>
          </a:bodyPr>
          <a:lstStyle/>
          <a:p>
            <a:r>
              <a:rPr lang="en-US" dirty="0"/>
              <a:t>Year 1</a:t>
            </a:r>
          </a:p>
        </p:txBody>
      </p:sp>
      <p:sp>
        <p:nvSpPr>
          <p:cNvPr id="7" name="TextBox 6">
            <a:extLst>
              <a:ext uri="{FF2B5EF4-FFF2-40B4-BE49-F238E27FC236}">
                <a16:creationId xmlns:a16="http://schemas.microsoft.com/office/drawing/2014/main" id="{7000DEF8-6624-D065-7EE5-70FF9F018CE8}"/>
              </a:ext>
            </a:extLst>
          </p:cNvPr>
          <p:cNvSpPr txBox="1"/>
          <p:nvPr/>
        </p:nvSpPr>
        <p:spPr>
          <a:xfrm>
            <a:off x="6881297" y="4742826"/>
            <a:ext cx="928687" cy="369332"/>
          </a:xfrm>
          <a:prstGeom prst="rect">
            <a:avLst/>
          </a:prstGeom>
          <a:noFill/>
        </p:spPr>
        <p:txBody>
          <a:bodyPr wrap="square" rtlCol="0">
            <a:spAutoFit/>
          </a:bodyPr>
          <a:lstStyle/>
          <a:p>
            <a:r>
              <a:rPr lang="en-US" dirty="0"/>
              <a:t>Year 2</a:t>
            </a:r>
          </a:p>
        </p:txBody>
      </p:sp>
      <p:sp>
        <p:nvSpPr>
          <p:cNvPr id="9" name="TextBox 8">
            <a:extLst>
              <a:ext uri="{FF2B5EF4-FFF2-40B4-BE49-F238E27FC236}">
                <a16:creationId xmlns:a16="http://schemas.microsoft.com/office/drawing/2014/main" id="{02F243E5-08BD-2B6F-F6B8-622D437CA68F}"/>
              </a:ext>
            </a:extLst>
          </p:cNvPr>
          <p:cNvSpPr txBox="1"/>
          <p:nvPr/>
        </p:nvSpPr>
        <p:spPr>
          <a:xfrm>
            <a:off x="10835185" y="4772082"/>
            <a:ext cx="1185865" cy="369332"/>
          </a:xfrm>
          <a:prstGeom prst="rect">
            <a:avLst/>
          </a:prstGeom>
          <a:noFill/>
        </p:spPr>
        <p:txBody>
          <a:bodyPr wrap="square" rtlCol="0">
            <a:spAutoFit/>
          </a:bodyPr>
          <a:lstStyle/>
          <a:p>
            <a:r>
              <a:rPr lang="en-US" dirty="0"/>
              <a:t>Final Year</a:t>
            </a:r>
          </a:p>
        </p:txBody>
      </p:sp>
      <p:sp>
        <p:nvSpPr>
          <p:cNvPr id="13" name="TextBox 12">
            <a:extLst>
              <a:ext uri="{FF2B5EF4-FFF2-40B4-BE49-F238E27FC236}">
                <a16:creationId xmlns:a16="http://schemas.microsoft.com/office/drawing/2014/main" id="{57C4EDCB-3A8A-F88A-C04B-B1C3B6641301}"/>
              </a:ext>
            </a:extLst>
          </p:cNvPr>
          <p:cNvSpPr txBox="1"/>
          <p:nvPr/>
        </p:nvSpPr>
        <p:spPr>
          <a:xfrm>
            <a:off x="8431640" y="4770196"/>
            <a:ext cx="928687" cy="369332"/>
          </a:xfrm>
          <a:prstGeom prst="rect">
            <a:avLst/>
          </a:prstGeom>
          <a:noFill/>
        </p:spPr>
        <p:txBody>
          <a:bodyPr wrap="square" rtlCol="0">
            <a:spAutoFit/>
          </a:bodyPr>
          <a:lstStyle/>
          <a:p>
            <a:r>
              <a:rPr lang="en-US" dirty="0"/>
              <a:t>Year 3</a:t>
            </a:r>
          </a:p>
        </p:txBody>
      </p:sp>
      <p:sp>
        <p:nvSpPr>
          <p:cNvPr id="15" name="TextBox 14">
            <a:extLst>
              <a:ext uri="{FF2B5EF4-FFF2-40B4-BE49-F238E27FC236}">
                <a16:creationId xmlns:a16="http://schemas.microsoft.com/office/drawing/2014/main" id="{BC45B192-464D-A347-E094-02FA97021CFD}"/>
              </a:ext>
            </a:extLst>
          </p:cNvPr>
          <p:cNvSpPr txBox="1"/>
          <p:nvPr/>
        </p:nvSpPr>
        <p:spPr>
          <a:xfrm>
            <a:off x="9861240" y="4759588"/>
            <a:ext cx="469500" cy="369332"/>
          </a:xfrm>
          <a:prstGeom prst="rect">
            <a:avLst/>
          </a:prstGeom>
          <a:noFill/>
        </p:spPr>
        <p:txBody>
          <a:bodyPr wrap="square" rtlCol="0">
            <a:spAutoFit/>
          </a:bodyPr>
          <a:lstStyle/>
          <a:p>
            <a:pPr algn="ctr"/>
            <a:r>
              <a:rPr lang="en-US" dirty="0"/>
              <a:t>…</a:t>
            </a:r>
          </a:p>
        </p:txBody>
      </p:sp>
      <p:pic>
        <p:nvPicPr>
          <p:cNvPr id="25" name="Picture 24" descr="A globe with a grid around it&#10;&#10;Description automatically generated">
            <a:extLst>
              <a:ext uri="{FF2B5EF4-FFF2-40B4-BE49-F238E27FC236}">
                <a16:creationId xmlns:a16="http://schemas.microsoft.com/office/drawing/2014/main" id="{1160FE57-7DC9-40AD-0290-A739A63BDD62}"/>
              </a:ext>
            </a:extLst>
          </p:cNvPr>
          <p:cNvPicPr>
            <a:picLocks noChangeAspect="1"/>
          </p:cNvPicPr>
          <p:nvPr/>
        </p:nvPicPr>
        <p:blipFill>
          <a:blip r:embed="rId3"/>
          <a:srcRect l="4667" r="6100"/>
          <a:stretch/>
        </p:blipFill>
        <p:spPr>
          <a:xfrm>
            <a:off x="5022396" y="3327488"/>
            <a:ext cx="1277173" cy="1364994"/>
          </a:xfrm>
          <a:prstGeom prst="rect">
            <a:avLst/>
          </a:prstGeom>
        </p:spPr>
      </p:pic>
      <p:grpSp>
        <p:nvGrpSpPr>
          <p:cNvPr id="6" name="Group 5">
            <a:extLst>
              <a:ext uri="{FF2B5EF4-FFF2-40B4-BE49-F238E27FC236}">
                <a16:creationId xmlns:a16="http://schemas.microsoft.com/office/drawing/2014/main" id="{CFDBC4F7-5ADA-5492-08D6-5FE645EC6F76}"/>
              </a:ext>
            </a:extLst>
          </p:cNvPr>
          <p:cNvGrpSpPr/>
          <p:nvPr/>
        </p:nvGrpSpPr>
        <p:grpSpPr>
          <a:xfrm>
            <a:off x="6172200" y="1798926"/>
            <a:ext cx="2177679" cy="2384986"/>
            <a:chOff x="3549839" y="1122845"/>
            <a:chExt cx="2177679" cy="2384986"/>
          </a:xfrm>
        </p:grpSpPr>
        <p:cxnSp>
          <p:nvCxnSpPr>
            <p:cNvPr id="27" name="Straight Connector 26">
              <a:extLst>
                <a:ext uri="{FF2B5EF4-FFF2-40B4-BE49-F238E27FC236}">
                  <a16:creationId xmlns:a16="http://schemas.microsoft.com/office/drawing/2014/main" id="{5C65D284-5A95-7272-6A7E-1DD920CA88AF}"/>
                </a:ext>
              </a:extLst>
            </p:cNvPr>
            <p:cNvCxnSpPr>
              <a:cxnSpLocks/>
              <a:endCxn id="17" idx="2"/>
            </p:cNvCxnSpPr>
            <p:nvPr/>
          </p:nvCxnSpPr>
          <p:spPr>
            <a:xfrm flipH="1">
              <a:off x="3629583" y="2525593"/>
              <a:ext cx="2097935" cy="9131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21C9E1C-C28A-6240-75F6-78BE187A2ED5}"/>
                </a:ext>
              </a:extLst>
            </p:cNvPr>
            <p:cNvCxnSpPr>
              <a:cxnSpLocks/>
              <a:stCxn id="17" idx="3"/>
            </p:cNvCxnSpPr>
            <p:nvPr/>
          </p:nvCxnSpPr>
          <p:spPr>
            <a:xfrm flipV="1">
              <a:off x="3571104" y="1153994"/>
              <a:ext cx="2153163" cy="23538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8219FA8-73F1-16CD-EAB0-65667BD522C6}"/>
                </a:ext>
              </a:extLst>
            </p:cNvPr>
            <p:cNvCxnSpPr>
              <a:cxnSpLocks/>
              <a:stCxn id="17" idx="0"/>
            </p:cNvCxnSpPr>
            <p:nvPr/>
          </p:nvCxnSpPr>
          <p:spPr>
            <a:xfrm flipV="1">
              <a:off x="3549839" y="1122845"/>
              <a:ext cx="666993" cy="22201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C8B240E-45B6-77DB-466C-70E8EB9D0101}"/>
                </a:ext>
              </a:extLst>
            </p:cNvPr>
            <p:cNvCxnSpPr>
              <a:cxnSpLocks/>
              <a:stCxn id="17" idx="1"/>
            </p:cNvCxnSpPr>
            <p:nvPr/>
          </p:nvCxnSpPr>
          <p:spPr>
            <a:xfrm flipV="1">
              <a:off x="3603002" y="2525592"/>
              <a:ext cx="613830" cy="753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9EB5F37-D0B2-6741-C7B8-251AAE6F4078}"/>
                </a:ext>
              </a:extLst>
            </p:cNvPr>
            <p:cNvSpPr/>
            <p:nvPr/>
          </p:nvSpPr>
          <p:spPr>
            <a:xfrm>
              <a:off x="4216832" y="1133260"/>
              <a:ext cx="1510686" cy="1403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8137D945-CCD5-8082-484D-BFE0BC7DC5C1}"/>
                </a:ext>
              </a:extLst>
            </p:cNvPr>
            <p:cNvSpPr/>
            <p:nvPr/>
          </p:nvSpPr>
          <p:spPr>
            <a:xfrm>
              <a:off x="4600179" y="1443428"/>
              <a:ext cx="349025" cy="2480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BF45CFBE-2B87-18BE-67C5-247EFB984A7C}"/>
                </a:ext>
              </a:extLst>
            </p:cNvPr>
            <p:cNvGrpSpPr/>
            <p:nvPr/>
          </p:nvGrpSpPr>
          <p:grpSpPr>
            <a:xfrm>
              <a:off x="4216833" y="1202838"/>
              <a:ext cx="1507434" cy="1291606"/>
              <a:chOff x="5486811" y="1511334"/>
              <a:chExt cx="5423369" cy="4234419"/>
            </a:xfrm>
          </p:grpSpPr>
          <p:sp>
            <p:nvSpPr>
              <p:cNvPr id="35" name="Circular Arrow 34">
                <a:extLst>
                  <a:ext uri="{FF2B5EF4-FFF2-40B4-BE49-F238E27FC236}">
                    <a16:creationId xmlns:a16="http://schemas.microsoft.com/office/drawing/2014/main" id="{4FC03BDD-5369-407C-0240-7B45CE1A010F}"/>
                  </a:ext>
                </a:extLst>
              </p:cNvPr>
              <p:cNvSpPr/>
              <p:nvPr/>
            </p:nvSpPr>
            <p:spPr>
              <a:xfrm flipH="1" flipV="1">
                <a:off x="5984292" y="1511334"/>
                <a:ext cx="4382028" cy="4234419"/>
              </a:xfrm>
              <a:prstGeom prst="circularArrow">
                <a:avLst>
                  <a:gd name="adj1" fmla="val 13163"/>
                  <a:gd name="adj2" fmla="val 1040571"/>
                  <a:gd name="adj3" fmla="val 1786171"/>
                  <a:gd name="adj4" fmla="val 8195345"/>
                  <a:gd name="adj5" fmla="val 12500"/>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pic>
            <p:nvPicPr>
              <p:cNvPr id="36" name="Graphic 35" descr="Deciduous tree with solid fill">
                <a:extLst>
                  <a:ext uri="{FF2B5EF4-FFF2-40B4-BE49-F238E27FC236}">
                    <a16:creationId xmlns:a16="http://schemas.microsoft.com/office/drawing/2014/main" id="{92E903FA-5E62-C8E8-F6AB-63ED2B9FE9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95780" y="3042442"/>
                <a:ext cx="914400" cy="914400"/>
              </a:xfrm>
              <a:prstGeom prst="rect">
                <a:avLst/>
              </a:prstGeom>
            </p:spPr>
          </p:pic>
          <p:pic>
            <p:nvPicPr>
              <p:cNvPr id="37" name="Graphic 36" descr="Tree With Roots with solid fill">
                <a:extLst>
                  <a:ext uri="{FF2B5EF4-FFF2-40B4-BE49-F238E27FC236}">
                    <a16:creationId xmlns:a16="http://schemas.microsoft.com/office/drawing/2014/main" id="{FE1A808C-C963-5068-752B-BD2A286727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41768" y="3174388"/>
                <a:ext cx="914400" cy="914400"/>
              </a:xfrm>
              <a:prstGeom prst="rect">
                <a:avLst/>
              </a:prstGeom>
            </p:spPr>
          </p:pic>
          <p:pic>
            <p:nvPicPr>
              <p:cNvPr id="38" name="Graphic 37" descr="Fir tree with solid fill">
                <a:extLst>
                  <a:ext uri="{FF2B5EF4-FFF2-40B4-BE49-F238E27FC236}">
                    <a16:creationId xmlns:a16="http://schemas.microsoft.com/office/drawing/2014/main" id="{A8745D5E-AFD4-A818-1AD5-3EECAF2F81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77806" y="3010184"/>
                <a:ext cx="914400" cy="914400"/>
              </a:xfrm>
              <a:prstGeom prst="rect">
                <a:avLst/>
              </a:prstGeom>
            </p:spPr>
          </p:pic>
          <p:pic>
            <p:nvPicPr>
              <p:cNvPr id="39" name="Graphic 38" descr="Chemicals with solid fill">
                <a:extLst>
                  <a:ext uri="{FF2B5EF4-FFF2-40B4-BE49-F238E27FC236}">
                    <a16:creationId xmlns:a16="http://schemas.microsoft.com/office/drawing/2014/main" id="{7CE9C008-5C40-1ED6-FE1D-6525808C9B9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6589603" y="4433506"/>
                <a:ext cx="914400" cy="914400"/>
              </a:xfrm>
              <a:prstGeom prst="rect">
                <a:avLst/>
              </a:prstGeom>
            </p:spPr>
          </p:pic>
          <p:pic>
            <p:nvPicPr>
              <p:cNvPr id="40" name="Graphic 39" descr="Chemicals with solid fill">
                <a:extLst>
                  <a:ext uri="{FF2B5EF4-FFF2-40B4-BE49-F238E27FC236}">
                    <a16:creationId xmlns:a16="http://schemas.microsoft.com/office/drawing/2014/main" id="{E482ED71-7B3B-8126-63F4-8A9F5C58F07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36168" y="4696229"/>
                <a:ext cx="914400" cy="914400"/>
              </a:xfrm>
              <a:prstGeom prst="rect">
                <a:avLst/>
              </a:prstGeom>
            </p:spPr>
          </p:pic>
          <p:pic>
            <p:nvPicPr>
              <p:cNvPr id="41" name="Graphic 40" descr="Dim (Medium Sun) with solid fill">
                <a:extLst>
                  <a:ext uri="{FF2B5EF4-FFF2-40B4-BE49-F238E27FC236}">
                    <a16:creationId xmlns:a16="http://schemas.microsoft.com/office/drawing/2014/main" id="{E4E0AF97-42C4-8382-3EE9-8E76A4C470D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83150" y="2874605"/>
                <a:ext cx="914400" cy="914400"/>
              </a:xfrm>
              <a:prstGeom prst="rect">
                <a:avLst/>
              </a:prstGeom>
            </p:spPr>
          </p:pic>
          <p:pic>
            <p:nvPicPr>
              <p:cNvPr id="42" name="Graphic 41" descr="Lightning bolt with solid fill">
                <a:extLst>
                  <a:ext uri="{FF2B5EF4-FFF2-40B4-BE49-F238E27FC236}">
                    <a16:creationId xmlns:a16="http://schemas.microsoft.com/office/drawing/2014/main" id="{6472C1E2-7C70-EC2F-49B0-52FD4F232F6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86811" y="3618041"/>
                <a:ext cx="782454" cy="782454"/>
              </a:xfrm>
              <a:prstGeom prst="rect">
                <a:avLst/>
              </a:prstGeom>
            </p:spPr>
          </p:pic>
          <p:pic>
            <p:nvPicPr>
              <p:cNvPr id="43" name="Graphic 42" descr="Rain with solid fill">
                <a:extLst>
                  <a:ext uri="{FF2B5EF4-FFF2-40B4-BE49-F238E27FC236}">
                    <a16:creationId xmlns:a16="http://schemas.microsoft.com/office/drawing/2014/main" id="{FFF30807-029A-1532-C3CA-1919F98A5FA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99738" y="3166800"/>
                <a:ext cx="914400" cy="914400"/>
              </a:xfrm>
              <a:prstGeom prst="rect">
                <a:avLst/>
              </a:prstGeom>
            </p:spPr>
          </p:pic>
          <p:pic>
            <p:nvPicPr>
              <p:cNvPr id="44" name="Graphic 43" descr="Withering Tree with solid fill">
                <a:extLst>
                  <a:ext uri="{FF2B5EF4-FFF2-40B4-BE49-F238E27FC236}">
                    <a16:creationId xmlns:a16="http://schemas.microsoft.com/office/drawing/2014/main" id="{7F03FF57-6F22-C43F-E5F7-8FAFAF91401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851498" y="4558158"/>
                <a:ext cx="914400" cy="914400"/>
              </a:xfrm>
              <a:prstGeom prst="rect">
                <a:avLst/>
              </a:prstGeom>
            </p:spPr>
          </p:pic>
          <p:pic>
            <p:nvPicPr>
              <p:cNvPr id="45" name="Graphic 44" descr="Tree Stump with solid fill">
                <a:extLst>
                  <a:ext uri="{FF2B5EF4-FFF2-40B4-BE49-F238E27FC236}">
                    <a16:creationId xmlns:a16="http://schemas.microsoft.com/office/drawing/2014/main" id="{BB9D3D82-4854-6B43-D31D-46F627C8719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334063" y="5069837"/>
                <a:ext cx="413176" cy="413176"/>
              </a:xfrm>
              <a:prstGeom prst="rect">
                <a:avLst/>
              </a:prstGeom>
            </p:spPr>
          </p:pic>
        </p:grpSp>
      </p:grpSp>
      <p:sp>
        <p:nvSpPr>
          <p:cNvPr id="17" name="Freeform 16">
            <a:extLst>
              <a:ext uri="{FF2B5EF4-FFF2-40B4-BE49-F238E27FC236}">
                <a16:creationId xmlns:a16="http://schemas.microsoft.com/office/drawing/2014/main" id="{C7F61691-2972-2258-802C-4543290110B6}"/>
              </a:ext>
            </a:extLst>
          </p:cNvPr>
          <p:cNvSpPr/>
          <p:nvPr/>
        </p:nvSpPr>
        <p:spPr>
          <a:xfrm>
            <a:off x="6172200" y="3955312"/>
            <a:ext cx="79744" cy="228600"/>
          </a:xfrm>
          <a:custGeom>
            <a:avLst/>
            <a:gdLst>
              <a:gd name="connsiteX0" fmla="*/ 0 w 79744"/>
              <a:gd name="connsiteY0" fmla="*/ 63795 h 228600"/>
              <a:gd name="connsiteX1" fmla="*/ 53163 w 79744"/>
              <a:gd name="connsiteY1" fmla="*/ 0 h 228600"/>
              <a:gd name="connsiteX2" fmla="*/ 79744 w 79744"/>
              <a:gd name="connsiteY2" fmla="*/ 159488 h 228600"/>
              <a:gd name="connsiteX3" fmla="*/ 21265 w 79744"/>
              <a:gd name="connsiteY3" fmla="*/ 228600 h 228600"/>
              <a:gd name="connsiteX4" fmla="*/ 0 w 79744"/>
              <a:gd name="connsiteY4" fmla="*/ 63795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44" h="228600">
                <a:moveTo>
                  <a:pt x="0" y="63795"/>
                </a:moveTo>
                <a:lnTo>
                  <a:pt x="53163" y="0"/>
                </a:lnTo>
                <a:lnTo>
                  <a:pt x="79744" y="159488"/>
                </a:lnTo>
                <a:lnTo>
                  <a:pt x="21265" y="228600"/>
                </a:lnTo>
                <a:lnTo>
                  <a:pt x="0" y="63795"/>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AE3BAF0D-AFDE-F0A5-3C3E-A092881DE6CC}"/>
              </a:ext>
            </a:extLst>
          </p:cNvPr>
          <p:cNvSpPr txBox="1"/>
          <p:nvPr/>
        </p:nvSpPr>
        <p:spPr>
          <a:xfrm>
            <a:off x="592431" y="2685759"/>
            <a:ext cx="3384801" cy="3046988"/>
          </a:xfrm>
          <a:prstGeom prst="rect">
            <a:avLst/>
          </a:prstGeom>
          <a:noFill/>
        </p:spPr>
        <p:txBody>
          <a:bodyPr wrap="square" rtlCol="0">
            <a:spAutoFit/>
          </a:bodyPr>
          <a:lstStyle/>
          <a:p>
            <a:r>
              <a:rPr lang="en-CA" sz="2400" dirty="0">
                <a:solidFill>
                  <a:srgbClr val="000000"/>
                </a:solidFill>
                <a:ea typeface="Aptos" panose="020B0004020202020204" pitchFamily="34" charset="0"/>
                <a:cs typeface="Times New Roman" panose="02020603050405020304" pitchFamily="18" charset="0"/>
              </a:rPr>
              <a:t>S</a:t>
            </a:r>
            <a:r>
              <a:rPr lang="en-CA" sz="2400" dirty="0">
                <a:solidFill>
                  <a:srgbClr val="000000"/>
                </a:solidFill>
                <a:effectLst/>
                <a:ea typeface="Aptos" panose="020B0004020202020204" pitchFamily="34" charset="0"/>
                <a:cs typeface="Times New Roman" panose="02020603050405020304" pitchFamily="18" charset="0"/>
              </a:rPr>
              <a:t>ystem of coupled mathematical models representing ecosystem processes</a:t>
            </a:r>
          </a:p>
          <a:p>
            <a:endParaRPr lang="en-CA" sz="2400" dirty="0">
              <a:solidFill>
                <a:srgbClr val="000000"/>
              </a:solidFill>
              <a:effectLst/>
              <a:ea typeface="Aptos" panose="020B0004020202020204" pitchFamily="34" charset="0"/>
              <a:cs typeface="Times New Roman" panose="02020603050405020304" pitchFamily="18" charset="0"/>
            </a:endParaRPr>
          </a:p>
          <a:p>
            <a:r>
              <a:rPr lang="en-CA" sz="2400" dirty="0">
                <a:solidFill>
                  <a:srgbClr val="000000"/>
                </a:solidFill>
                <a:ea typeface="Aptos" panose="020B0004020202020204" pitchFamily="34" charset="0"/>
                <a:cs typeface="Times New Roman" panose="02020603050405020304" pitchFamily="18" charset="0"/>
              </a:rPr>
              <a:t>Iterative over:</a:t>
            </a:r>
          </a:p>
          <a:p>
            <a:pPr marL="342900" indent="-342900">
              <a:buFont typeface="Arial" panose="020B0604020202020204" pitchFamily="34" charset="0"/>
              <a:buChar char="•"/>
            </a:pPr>
            <a:r>
              <a:rPr lang="en-CA" sz="2400" dirty="0">
                <a:solidFill>
                  <a:srgbClr val="000000"/>
                </a:solidFill>
                <a:ea typeface="Aptos" panose="020B0004020202020204" pitchFamily="34" charset="0"/>
                <a:cs typeface="Times New Roman" panose="02020603050405020304" pitchFamily="18" charset="0"/>
              </a:rPr>
              <a:t>Gridded domain</a:t>
            </a:r>
          </a:p>
          <a:p>
            <a:pPr marL="342900" indent="-342900">
              <a:buFont typeface="Arial" panose="020B0604020202020204" pitchFamily="34" charset="0"/>
              <a:buChar char="•"/>
            </a:pPr>
            <a:r>
              <a:rPr lang="en-CA" sz="2400" dirty="0">
                <a:solidFill>
                  <a:srgbClr val="000000"/>
                </a:solidFill>
                <a:effectLst/>
                <a:ea typeface="Aptos" panose="020B0004020202020204" pitchFamily="34" charset="0"/>
                <a:cs typeface="Times New Roman" panose="02020603050405020304" pitchFamily="18" charset="0"/>
              </a:rPr>
              <a:t>Time-step</a:t>
            </a:r>
          </a:p>
        </p:txBody>
      </p:sp>
      <p:sp>
        <p:nvSpPr>
          <p:cNvPr id="11" name="Title 1">
            <a:extLst>
              <a:ext uri="{FF2B5EF4-FFF2-40B4-BE49-F238E27FC236}">
                <a16:creationId xmlns:a16="http://schemas.microsoft.com/office/drawing/2014/main" id="{BFB6E414-8595-D208-3AAC-1BC45FFE3378}"/>
              </a:ext>
            </a:extLst>
          </p:cNvPr>
          <p:cNvSpPr txBox="1">
            <a:spLocks/>
          </p:cNvSpPr>
          <p:nvPr/>
        </p:nvSpPr>
        <p:spPr>
          <a:xfrm>
            <a:off x="73154" y="-1837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TBMs</a:t>
            </a:r>
          </a:p>
        </p:txBody>
      </p:sp>
    </p:spTree>
    <p:extLst>
      <p:ext uri="{BB962C8B-B14F-4D97-AF65-F5344CB8AC3E}">
        <p14:creationId xmlns:p14="http://schemas.microsoft.com/office/powerpoint/2010/main" val="3455433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8CFA9-EEDE-A845-B5C8-81196036B94B}"/>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B5E29B6-EE3D-9F7F-0018-18B8186732CB}"/>
              </a:ext>
            </a:extLst>
          </p:cNvPr>
          <p:cNvCxnSpPr>
            <a:cxnSpLocks/>
          </p:cNvCxnSpPr>
          <p:nvPr/>
        </p:nvCxnSpPr>
        <p:spPr>
          <a:xfrm>
            <a:off x="4892605" y="4759588"/>
            <a:ext cx="7081967"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6ADDBF0-B151-C4B3-DFBB-50B2AA6C44EB}"/>
              </a:ext>
            </a:extLst>
          </p:cNvPr>
          <p:cNvSpPr txBox="1"/>
          <p:nvPr/>
        </p:nvSpPr>
        <p:spPr>
          <a:xfrm>
            <a:off x="5330954" y="4759588"/>
            <a:ext cx="928687" cy="369332"/>
          </a:xfrm>
          <a:prstGeom prst="rect">
            <a:avLst/>
          </a:prstGeom>
          <a:noFill/>
        </p:spPr>
        <p:txBody>
          <a:bodyPr wrap="square" rtlCol="0">
            <a:spAutoFit/>
          </a:bodyPr>
          <a:lstStyle/>
          <a:p>
            <a:r>
              <a:rPr lang="en-US" dirty="0"/>
              <a:t>Year 1</a:t>
            </a:r>
          </a:p>
        </p:txBody>
      </p:sp>
      <p:sp>
        <p:nvSpPr>
          <p:cNvPr id="7" name="TextBox 6">
            <a:extLst>
              <a:ext uri="{FF2B5EF4-FFF2-40B4-BE49-F238E27FC236}">
                <a16:creationId xmlns:a16="http://schemas.microsoft.com/office/drawing/2014/main" id="{AD7F05BA-224B-8033-71B6-8859B1E1D410}"/>
              </a:ext>
            </a:extLst>
          </p:cNvPr>
          <p:cNvSpPr txBox="1"/>
          <p:nvPr/>
        </p:nvSpPr>
        <p:spPr>
          <a:xfrm>
            <a:off x="6881297" y="4742826"/>
            <a:ext cx="928687" cy="369332"/>
          </a:xfrm>
          <a:prstGeom prst="rect">
            <a:avLst/>
          </a:prstGeom>
          <a:noFill/>
        </p:spPr>
        <p:txBody>
          <a:bodyPr wrap="square" rtlCol="0">
            <a:spAutoFit/>
          </a:bodyPr>
          <a:lstStyle/>
          <a:p>
            <a:r>
              <a:rPr lang="en-US" dirty="0"/>
              <a:t>Year 2</a:t>
            </a:r>
          </a:p>
        </p:txBody>
      </p:sp>
      <p:sp>
        <p:nvSpPr>
          <p:cNvPr id="9" name="TextBox 8">
            <a:extLst>
              <a:ext uri="{FF2B5EF4-FFF2-40B4-BE49-F238E27FC236}">
                <a16:creationId xmlns:a16="http://schemas.microsoft.com/office/drawing/2014/main" id="{31CB4F3C-015A-4641-68B2-9D48070259AB}"/>
              </a:ext>
            </a:extLst>
          </p:cNvPr>
          <p:cNvSpPr txBox="1"/>
          <p:nvPr/>
        </p:nvSpPr>
        <p:spPr>
          <a:xfrm>
            <a:off x="10835185" y="4772082"/>
            <a:ext cx="1185865" cy="369332"/>
          </a:xfrm>
          <a:prstGeom prst="rect">
            <a:avLst/>
          </a:prstGeom>
          <a:noFill/>
        </p:spPr>
        <p:txBody>
          <a:bodyPr wrap="square" rtlCol="0">
            <a:spAutoFit/>
          </a:bodyPr>
          <a:lstStyle/>
          <a:p>
            <a:r>
              <a:rPr lang="en-US" dirty="0"/>
              <a:t>Final Year</a:t>
            </a:r>
          </a:p>
        </p:txBody>
      </p:sp>
      <p:sp>
        <p:nvSpPr>
          <p:cNvPr id="11" name="Curved Up Arrow 10">
            <a:extLst>
              <a:ext uri="{FF2B5EF4-FFF2-40B4-BE49-F238E27FC236}">
                <a16:creationId xmlns:a16="http://schemas.microsoft.com/office/drawing/2014/main" id="{7D0C07A4-387E-217E-4F5E-611742118B0F}"/>
              </a:ext>
            </a:extLst>
          </p:cNvPr>
          <p:cNvSpPr/>
          <p:nvPr/>
        </p:nvSpPr>
        <p:spPr>
          <a:xfrm>
            <a:off x="5892899" y="5223220"/>
            <a:ext cx="1374175" cy="94297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2075BAC9-D8FC-B441-9292-6F49CC99A93C}"/>
              </a:ext>
            </a:extLst>
          </p:cNvPr>
          <p:cNvSpPr txBox="1"/>
          <p:nvPr/>
        </p:nvSpPr>
        <p:spPr>
          <a:xfrm>
            <a:off x="8431640" y="4770196"/>
            <a:ext cx="928687" cy="369332"/>
          </a:xfrm>
          <a:prstGeom prst="rect">
            <a:avLst/>
          </a:prstGeom>
          <a:noFill/>
        </p:spPr>
        <p:txBody>
          <a:bodyPr wrap="square" rtlCol="0">
            <a:spAutoFit/>
          </a:bodyPr>
          <a:lstStyle/>
          <a:p>
            <a:r>
              <a:rPr lang="en-US" dirty="0"/>
              <a:t>Year 3</a:t>
            </a:r>
          </a:p>
        </p:txBody>
      </p:sp>
      <p:sp>
        <p:nvSpPr>
          <p:cNvPr id="15" name="TextBox 14">
            <a:extLst>
              <a:ext uri="{FF2B5EF4-FFF2-40B4-BE49-F238E27FC236}">
                <a16:creationId xmlns:a16="http://schemas.microsoft.com/office/drawing/2014/main" id="{2EEC2704-697D-6D6F-4A8D-08C618EDB108}"/>
              </a:ext>
            </a:extLst>
          </p:cNvPr>
          <p:cNvSpPr txBox="1"/>
          <p:nvPr/>
        </p:nvSpPr>
        <p:spPr>
          <a:xfrm>
            <a:off x="9861240" y="4759588"/>
            <a:ext cx="469500" cy="369332"/>
          </a:xfrm>
          <a:prstGeom prst="rect">
            <a:avLst/>
          </a:prstGeom>
          <a:noFill/>
        </p:spPr>
        <p:txBody>
          <a:bodyPr wrap="square" rtlCol="0">
            <a:spAutoFit/>
          </a:bodyPr>
          <a:lstStyle/>
          <a:p>
            <a:pPr algn="ctr"/>
            <a:r>
              <a:rPr lang="en-US" dirty="0"/>
              <a:t>…</a:t>
            </a:r>
          </a:p>
        </p:txBody>
      </p:sp>
      <p:pic>
        <p:nvPicPr>
          <p:cNvPr id="17" name="Picture 16" descr="A globe with a grid around it&#10;&#10;Description automatically generated">
            <a:extLst>
              <a:ext uri="{FF2B5EF4-FFF2-40B4-BE49-F238E27FC236}">
                <a16:creationId xmlns:a16="http://schemas.microsoft.com/office/drawing/2014/main" id="{0D840504-7F0F-5D24-7373-F4EF49CD5C0F}"/>
              </a:ext>
            </a:extLst>
          </p:cNvPr>
          <p:cNvPicPr>
            <a:picLocks noChangeAspect="1"/>
          </p:cNvPicPr>
          <p:nvPr/>
        </p:nvPicPr>
        <p:blipFill>
          <a:blip r:embed="rId3"/>
          <a:srcRect l="4667" r="6100"/>
          <a:stretch/>
        </p:blipFill>
        <p:spPr>
          <a:xfrm>
            <a:off x="5023158" y="3324078"/>
            <a:ext cx="1277173" cy="1364994"/>
          </a:xfrm>
          <a:prstGeom prst="rect">
            <a:avLst/>
          </a:prstGeom>
        </p:spPr>
      </p:pic>
      <p:grpSp>
        <p:nvGrpSpPr>
          <p:cNvPr id="24" name="Group 23">
            <a:extLst>
              <a:ext uri="{FF2B5EF4-FFF2-40B4-BE49-F238E27FC236}">
                <a16:creationId xmlns:a16="http://schemas.microsoft.com/office/drawing/2014/main" id="{5943B70A-A456-3FD2-3C63-5028B2B1BC96}"/>
              </a:ext>
            </a:extLst>
          </p:cNvPr>
          <p:cNvGrpSpPr/>
          <p:nvPr/>
        </p:nvGrpSpPr>
        <p:grpSpPr>
          <a:xfrm>
            <a:off x="5797162" y="1121739"/>
            <a:ext cx="2082737" cy="3569637"/>
            <a:chOff x="1545507" y="1064484"/>
            <a:chExt cx="2082737" cy="3569637"/>
          </a:xfrm>
        </p:grpSpPr>
        <p:pic>
          <p:nvPicPr>
            <p:cNvPr id="25" name="Picture 24" descr="A globe with a grid around it&#10;&#10;Description automatically generated">
              <a:extLst>
                <a:ext uri="{FF2B5EF4-FFF2-40B4-BE49-F238E27FC236}">
                  <a16:creationId xmlns:a16="http://schemas.microsoft.com/office/drawing/2014/main" id="{777EF8FB-86E9-A341-1E6A-C067CC1466A2}"/>
                </a:ext>
              </a:extLst>
            </p:cNvPr>
            <p:cNvPicPr>
              <a:picLocks noChangeAspect="1"/>
            </p:cNvPicPr>
            <p:nvPr/>
          </p:nvPicPr>
          <p:blipFill>
            <a:blip r:embed="rId3"/>
            <a:srcRect l="4667" r="6100"/>
            <a:stretch/>
          </p:blipFill>
          <p:spPr>
            <a:xfrm>
              <a:off x="2351071" y="3269127"/>
              <a:ext cx="1277173" cy="1364994"/>
            </a:xfrm>
            <a:prstGeom prst="rect">
              <a:avLst/>
            </a:prstGeom>
          </p:spPr>
        </p:pic>
        <p:cxnSp>
          <p:nvCxnSpPr>
            <p:cNvPr id="27" name="Straight Connector 26">
              <a:extLst>
                <a:ext uri="{FF2B5EF4-FFF2-40B4-BE49-F238E27FC236}">
                  <a16:creationId xmlns:a16="http://schemas.microsoft.com/office/drawing/2014/main" id="{627483ED-4CA5-72A4-82A2-5CB0ABDEE676}"/>
                </a:ext>
              </a:extLst>
            </p:cNvPr>
            <p:cNvCxnSpPr>
              <a:cxnSpLocks/>
              <a:endCxn id="28" idx="2"/>
            </p:cNvCxnSpPr>
            <p:nvPr/>
          </p:nvCxnSpPr>
          <p:spPr>
            <a:xfrm>
              <a:off x="3056193" y="2467232"/>
              <a:ext cx="163801" cy="12720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Freeform 27">
              <a:extLst>
                <a:ext uri="{FF2B5EF4-FFF2-40B4-BE49-F238E27FC236}">
                  <a16:creationId xmlns:a16="http://schemas.microsoft.com/office/drawing/2014/main" id="{C4453EDD-F09A-C805-5170-13D8CA6B1DA7}"/>
                </a:ext>
              </a:extLst>
            </p:cNvPr>
            <p:cNvSpPr/>
            <p:nvPr/>
          </p:nvSpPr>
          <p:spPr>
            <a:xfrm>
              <a:off x="3066506" y="3598817"/>
              <a:ext cx="153488" cy="160020"/>
            </a:xfrm>
            <a:custGeom>
              <a:avLst/>
              <a:gdLst>
                <a:gd name="connsiteX0" fmla="*/ 0 w 153488"/>
                <a:gd name="connsiteY0" fmla="*/ 6532 h 160020"/>
                <a:gd name="connsiteX1" fmla="*/ 91440 w 153488"/>
                <a:gd name="connsiteY1" fmla="*/ 0 h 160020"/>
                <a:gd name="connsiteX2" fmla="*/ 153488 w 153488"/>
                <a:gd name="connsiteY2" fmla="*/ 140426 h 160020"/>
                <a:gd name="connsiteX3" fmla="*/ 35923 w 153488"/>
                <a:gd name="connsiteY3" fmla="*/ 160020 h 160020"/>
                <a:gd name="connsiteX4" fmla="*/ 0 w 153488"/>
                <a:gd name="connsiteY4" fmla="*/ 6532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488" h="160020">
                  <a:moveTo>
                    <a:pt x="0" y="6532"/>
                  </a:moveTo>
                  <a:lnTo>
                    <a:pt x="91440" y="0"/>
                  </a:lnTo>
                  <a:lnTo>
                    <a:pt x="153488" y="140426"/>
                  </a:lnTo>
                  <a:lnTo>
                    <a:pt x="35923" y="160020"/>
                  </a:lnTo>
                  <a:lnTo>
                    <a:pt x="0" y="6532"/>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1097059E-F0C8-FCCD-11E8-57EAF2DF66CE}"/>
                </a:ext>
              </a:extLst>
            </p:cNvPr>
            <p:cNvCxnSpPr>
              <a:cxnSpLocks/>
              <a:stCxn id="28" idx="1"/>
            </p:cNvCxnSpPr>
            <p:nvPr/>
          </p:nvCxnSpPr>
          <p:spPr>
            <a:xfrm flipH="1" flipV="1">
              <a:off x="3052942" y="1095633"/>
              <a:ext cx="105004" cy="2503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D7BFFE7-C04E-E425-ACCF-3D35F0CB093C}"/>
                </a:ext>
              </a:extLst>
            </p:cNvPr>
            <p:cNvCxnSpPr>
              <a:cxnSpLocks/>
              <a:stCxn id="28" idx="0"/>
            </p:cNvCxnSpPr>
            <p:nvPr/>
          </p:nvCxnSpPr>
          <p:spPr>
            <a:xfrm flipH="1" flipV="1">
              <a:off x="1545507" y="1064484"/>
              <a:ext cx="1520999" cy="2540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EDB1C33-EEDE-6231-BA6C-3F1CF22DE94F}"/>
                </a:ext>
              </a:extLst>
            </p:cNvPr>
            <p:cNvCxnSpPr>
              <a:cxnSpLocks/>
              <a:stCxn id="28" idx="3"/>
            </p:cNvCxnSpPr>
            <p:nvPr/>
          </p:nvCxnSpPr>
          <p:spPr>
            <a:xfrm flipH="1" flipV="1">
              <a:off x="1545507" y="2467231"/>
              <a:ext cx="1556922" cy="1291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56571A2-F492-D114-C6C8-994A62D53549}"/>
                </a:ext>
              </a:extLst>
            </p:cNvPr>
            <p:cNvSpPr/>
            <p:nvPr/>
          </p:nvSpPr>
          <p:spPr>
            <a:xfrm>
              <a:off x="1545507" y="1074899"/>
              <a:ext cx="1510686" cy="1403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3D653D0-8ACD-C1EB-935A-68F36CC27A61}"/>
                </a:ext>
              </a:extLst>
            </p:cNvPr>
            <p:cNvSpPr/>
            <p:nvPr/>
          </p:nvSpPr>
          <p:spPr>
            <a:xfrm>
              <a:off x="1928854" y="1385067"/>
              <a:ext cx="349025" cy="2480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99C45C96-A596-F4F5-1F6E-C1A12FCAF26F}"/>
                </a:ext>
              </a:extLst>
            </p:cNvPr>
            <p:cNvGrpSpPr/>
            <p:nvPr/>
          </p:nvGrpSpPr>
          <p:grpSpPr>
            <a:xfrm>
              <a:off x="1545508" y="1144477"/>
              <a:ext cx="1507434" cy="1291606"/>
              <a:chOff x="5486811" y="1511334"/>
              <a:chExt cx="5423369" cy="4234419"/>
            </a:xfrm>
          </p:grpSpPr>
          <p:sp>
            <p:nvSpPr>
              <p:cNvPr id="35" name="Circular Arrow 34">
                <a:extLst>
                  <a:ext uri="{FF2B5EF4-FFF2-40B4-BE49-F238E27FC236}">
                    <a16:creationId xmlns:a16="http://schemas.microsoft.com/office/drawing/2014/main" id="{36A691D1-6F95-380F-E192-7BCC66D91D7A}"/>
                  </a:ext>
                </a:extLst>
              </p:cNvPr>
              <p:cNvSpPr/>
              <p:nvPr/>
            </p:nvSpPr>
            <p:spPr>
              <a:xfrm flipH="1" flipV="1">
                <a:off x="5984292" y="1511334"/>
                <a:ext cx="4382028" cy="4234419"/>
              </a:xfrm>
              <a:prstGeom prst="circularArrow">
                <a:avLst>
                  <a:gd name="adj1" fmla="val 13163"/>
                  <a:gd name="adj2" fmla="val 1040571"/>
                  <a:gd name="adj3" fmla="val 1786171"/>
                  <a:gd name="adj4" fmla="val 8195345"/>
                  <a:gd name="adj5" fmla="val 12500"/>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pic>
            <p:nvPicPr>
              <p:cNvPr id="36" name="Graphic 35" descr="Deciduous tree with solid fill">
                <a:extLst>
                  <a:ext uri="{FF2B5EF4-FFF2-40B4-BE49-F238E27FC236}">
                    <a16:creationId xmlns:a16="http://schemas.microsoft.com/office/drawing/2014/main" id="{CD4BF145-D196-7BCF-F22D-169E3E6049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95780" y="3042442"/>
                <a:ext cx="914400" cy="914400"/>
              </a:xfrm>
              <a:prstGeom prst="rect">
                <a:avLst/>
              </a:prstGeom>
            </p:spPr>
          </p:pic>
          <p:pic>
            <p:nvPicPr>
              <p:cNvPr id="37" name="Graphic 36" descr="Tree With Roots with solid fill">
                <a:extLst>
                  <a:ext uri="{FF2B5EF4-FFF2-40B4-BE49-F238E27FC236}">
                    <a16:creationId xmlns:a16="http://schemas.microsoft.com/office/drawing/2014/main" id="{F97DFC8E-70FE-EC8A-E4D3-10FB921380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41768" y="3174388"/>
                <a:ext cx="914400" cy="914400"/>
              </a:xfrm>
              <a:prstGeom prst="rect">
                <a:avLst/>
              </a:prstGeom>
            </p:spPr>
          </p:pic>
          <p:pic>
            <p:nvPicPr>
              <p:cNvPr id="38" name="Graphic 37" descr="Fir tree with solid fill">
                <a:extLst>
                  <a:ext uri="{FF2B5EF4-FFF2-40B4-BE49-F238E27FC236}">
                    <a16:creationId xmlns:a16="http://schemas.microsoft.com/office/drawing/2014/main" id="{4DE095F1-FC06-BF56-50F4-67AEFA0FE5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77806" y="3010184"/>
                <a:ext cx="914400" cy="914400"/>
              </a:xfrm>
              <a:prstGeom prst="rect">
                <a:avLst/>
              </a:prstGeom>
            </p:spPr>
          </p:pic>
          <p:pic>
            <p:nvPicPr>
              <p:cNvPr id="39" name="Graphic 38" descr="Chemicals with solid fill">
                <a:extLst>
                  <a:ext uri="{FF2B5EF4-FFF2-40B4-BE49-F238E27FC236}">
                    <a16:creationId xmlns:a16="http://schemas.microsoft.com/office/drawing/2014/main" id="{3D4BDA2C-2F55-8923-BD6F-F752974B55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6589603" y="4433506"/>
                <a:ext cx="914400" cy="914400"/>
              </a:xfrm>
              <a:prstGeom prst="rect">
                <a:avLst/>
              </a:prstGeom>
            </p:spPr>
          </p:pic>
          <p:pic>
            <p:nvPicPr>
              <p:cNvPr id="40" name="Graphic 39" descr="Chemicals with solid fill">
                <a:extLst>
                  <a:ext uri="{FF2B5EF4-FFF2-40B4-BE49-F238E27FC236}">
                    <a16:creationId xmlns:a16="http://schemas.microsoft.com/office/drawing/2014/main" id="{CDA2AA82-BF90-8119-BE00-0FD2995EF48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36168" y="4696229"/>
                <a:ext cx="914400" cy="914400"/>
              </a:xfrm>
              <a:prstGeom prst="rect">
                <a:avLst/>
              </a:prstGeom>
            </p:spPr>
          </p:pic>
          <p:pic>
            <p:nvPicPr>
              <p:cNvPr id="41" name="Graphic 40" descr="Dim (Medium Sun) with solid fill">
                <a:extLst>
                  <a:ext uri="{FF2B5EF4-FFF2-40B4-BE49-F238E27FC236}">
                    <a16:creationId xmlns:a16="http://schemas.microsoft.com/office/drawing/2014/main" id="{AF324BB0-8008-805D-1DEE-664600E3673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83150" y="2874605"/>
                <a:ext cx="914400" cy="914400"/>
              </a:xfrm>
              <a:prstGeom prst="rect">
                <a:avLst/>
              </a:prstGeom>
            </p:spPr>
          </p:pic>
          <p:pic>
            <p:nvPicPr>
              <p:cNvPr id="42" name="Graphic 41" descr="Lightning bolt with solid fill">
                <a:extLst>
                  <a:ext uri="{FF2B5EF4-FFF2-40B4-BE49-F238E27FC236}">
                    <a16:creationId xmlns:a16="http://schemas.microsoft.com/office/drawing/2014/main" id="{302CF72B-35FD-69D0-AE03-DD966744ED0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86811" y="3618041"/>
                <a:ext cx="782454" cy="782454"/>
              </a:xfrm>
              <a:prstGeom prst="rect">
                <a:avLst/>
              </a:prstGeom>
            </p:spPr>
          </p:pic>
          <p:pic>
            <p:nvPicPr>
              <p:cNvPr id="43" name="Graphic 42" descr="Rain with solid fill">
                <a:extLst>
                  <a:ext uri="{FF2B5EF4-FFF2-40B4-BE49-F238E27FC236}">
                    <a16:creationId xmlns:a16="http://schemas.microsoft.com/office/drawing/2014/main" id="{229A4E1F-B9FC-FED1-6AF9-0CF625EE48A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99738" y="3166800"/>
                <a:ext cx="914400" cy="914400"/>
              </a:xfrm>
              <a:prstGeom prst="rect">
                <a:avLst/>
              </a:prstGeom>
            </p:spPr>
          </p:pic>
          <p:pic>
            <p:nvPicPr>
              <p:cNvPr id="44" name="Graphic 43" descr="Withering Tree with solid fill">
                <a:extLst>
                  <a:ext uri="{FF2B5EF4-FFF2-40B4-BE49-F238E27FC236}">
                    <a16:creationId xmlns:a16="http://schemas.microsoft.com/office/drawing/2014/main" id="{793E6192-4783-FAD5-420B-28B06ED8358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851498" y="4558158"/>
                <a:ext cx="914400" cy="914400"/>
              </a:xfrm>
              <a:prstGeom prst="rect">
                <a:avLst/>
              </a:prstGeom>
            </p:spPr>
          </p:pic>
          <p:pic>
            <p:nvPicPr>
              <p:cNvPr id="45" name="Graphic 44" descr="Tree Stump with solid fill">
                <a:extLst>
                  <a:ext uri="{FF2B5EF4-FFF2-40B4-BE49-F238E27FC236}">
                    <a16:creationId xmlns:a16="http://schemas.microsoft.com/office/drawing/2014/main" id="{779E09AC-91F8-655E-C1CA-B7BF0EBAD58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334063" y="5069837"/>
                <a:ext cx="413176" cy="413176"/>
              </a:xfrm>
              <a:prstGeom prst="rect">
                <a:avLst/>
              </a:prstGeom>
            </p:spPr>
          </p:pic>
        </p:grpSp>
      </p:grpSp>
      <p:sp>
        <p:nvSpPr>
          <p:cNvPr id="26" name="TextBox 25">
            <a:extLst>
              <a:ext uri="{FF2B5EF4-FFF2-40B4-BE49-F238E27FC236}">
                <a16:creationId xmlns:a16="http://schemas.microsoft.com/office/drawing/2014/main" id="{EB9AE3C2-19C1-67A8-C672-E09C7628A4E2}"/>
              </a:ext>
            </a:extLst>
          </p:cNvPr>
          <p:cNvSpPr txBox="1"/>
          <p:nvPr/>
        </p:nvSpPr>
        <p:spPr>
          <a:xfrm>
            <a:off x="592431" y="2685759"/>
            <a:ext cx="3384801" cy="3046988"/>
          </a:xfrm>
          <a:prstGeom prst="rect">
            <a:avLst/>
          </a:prstGeom>
          <a:noFill/>
        </p:spPr>
        <p:txBody>
          <a:bodyPr wrap="square" rtlCol="0">
            <a:spAutoFit/>
          </a:bodyPr>
          <a:lstStyle/>
          <a:p>
            <a:r>
              <a:rPr lang="en-CA" sz="2400" dirty="0">
                <a:solidFill>
                  <a:srgbClr val="000000"/>
                </a:solidFill>
                <a:ea typeface="Aptos" panose="020B0004020202020204" pitchFamily="34" charset="0"/>
                <a:cs typeface="Times New Roman" panose="02020603050405020304" pitchFamily="18" charset="0"/>
              </a:rPr>
              <a:t>S</a:t>
            </a:r>
            <a:r>
              <a:rPr lang="en-CA" sz="2400" dirty="0">
                <a:solidFill>
                  <a:srgbClr val="000000"/>
                </a:solidFill>
                <a:effectLst/>
                <a:ea typeface="Aptos" panose="020B0004020202020204" pitchFamily="34" charset="0"/>
                <a:cs typeface="Times New Roman" panose="02020603050405020304" pitchFamily="18" charset="0"/>
              </a:rPr>
              <a:t>ystem of coupled mathematical models representing ecosystem processes</a:t>
            </a:r>
          </a:p>
          <a:p>
            <a:endParaRPr lang="en-CA" sz="2400" dirty="0">
              <a:solidFill>
                <a:srgbClr val="000000"/>
              </a:solidFill>
              <a:effectLst/>
              <a:ea typeface="Aptos" panose="020B0004020202020204" pitchFamily="34" charset="0"/>
              <a:cs typeface="Times New Roman" panose="02020603050405020304" pitchFamily="18" charset="0"/>
            </a:endParaRPr>
          </a:p>
          <a:p>
            <a:r>
              <a:rPr lang="en-CA" sz="2400" dirty="0">
                <a:solidFill>
                  <a:srgbClr val="000000"/>
                </a:solidFill>
                <a:ea typeface="Aptos" panose="020B0004020202020204" pitchFamily="34" charset="0"/>
                <a:cs typeface="Times New Roman" panose="02020603050405020304" pitchFamily="18" charset="0"/>
              </a:rPr>
              <a:t>Iterative over:</a:t>
            </a:r>
          </a:p>
          <a:p>
            <a:pPr marL="342900" indent="-342900">
              <a:buFont typeface="Arial" panose="020B0604020202020204" pitchFamily="34" charset="0"/>
              <a:buChar char="•"/>
            </a:pPr>
            <a:r>
              <a:rPr lang="en-CA" sz="2400" dirty="0">
                <a:solidFill>
                  <a:srgbClr val="000000"/>
                </a:solidFill>
                <a:ea typeface="Aptos" panose="020B0004020202020204" pitchFamily="34" charset="0"/>
                <a:cs typeface="Times New Roman" panose="02020603050405020304" pitchFamily="18" charset="0"/>
              </a:rPr>
              <a:t>Gridded domain</a:t>
            </a:r>
          </a:p>
          <a:p>
            <a:pPr marL="342900" indent="-342900">
              <a:buFont typeface="Arial" panose="020B0604020202020204" pitchFamily="34" charset="0"/>
              <a:buChar char="•"/>
            </a:pPr>
            <a:r>
              <a:rPr lang="en-CA" sz="2400" dirty="0">
                <a:solidFill>
                  <a:srgbClr val="000000"/>
                </a:solidFill>
                <a:effectLst/>
                <a:ea typeface="Aptos" panose="020B0004020202020204" pitchFamily="34" charset="0"/>
                <a:cs typeface="Times New Roman" panose="02020603050405020304" pitchFamily="18" charset="0"/>
              </a:rPr>
              <a:t>Time-step</a:t>
            </a:r>
          </a:p>
        </p:txBody>
      </p:sp>
      <p:sp>
        <p:nvSpPr>
          <p:cNvPr id="2" name="Title 1">
            <a:extLst>
              <a:ext uri="{FF2B5EF4-FFF2-40B4-BE49-F238E27FC236}">
                <a16:creationId xmlns:a16="http://schemas.microsoft.com/office/drawing/2014/main" id="{CDA12A52-BE21-FE7F-8232-7EBB24DF7FA9}"/>
              </a:ext>
            </a:extLst>
          </p:cNvPr>
          <p:cNvSpPr txBox="1">
            <a:spLocks/>
          </p:cNvSpPr>
          <p:nvPr/>
        </p:nvSpPr>
        <p:spPr>
          <a:xfrm>
            <a:off x="73154" y="-1837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TBMs</a:t>
            </a:r>
          </a:p>
        </p:txBody>
      </p:sp>
    </p:spTree>
    <p:extLst>
      <p:ext uri="{BB962C8B-B14F-4D97-AF65-F5344CB8AC3E}">
        <p14:creationId xmlns:p14="http://schemas.microsoft.com/office/powerpoint/2010/main" val="3539692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2F4B7-0497-2882-7CE2-FF2412A0BD79}"/>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F8A70C1-B1F7-19DD-F393-3A64C64F9EDD}"/>
              </a:ext>
            </a:extLst>
          </p:cNvPr>
          <p:cNvCxnSpPr>
            <a:cxnSpLocks/>
          </p:cNvCxnSpPr>
          <p:nvPr/>
        </p:nvCxnSpPr>
        <p:spPr>
          <a:xfrm>
            <a:off x="4892605" y="4759588"/>
            <a:ext cx="7081967"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6D47713-93E5-BCF3-D671-7FE8A972CCF3}"/>
              </a:ext>
            </a:extLst>
          </p:cNvPr>
          <p:cNvSpPr txBox="1"/>
          <p:nvPr/>
        </p:nvSpPr>
        <p:spPr>
          <a:xfrm>
            <a:off x="5330954" y="4759588"/>
            <a:ext cx="928687" cy="369332"/>
          </a:xfrm>
          <a:prstGeom prst="rect">
            <a:avLst/>
          </a:prstGeom>
          <a:noFill/>
        </p:spPr>
        <p:txBody>
          <a:bodyPr wrap="square" rtlCol="0">
            <a:spAutoFit/>
          </a:bodyPr>
          <a:lstStyle/>
          <a:p>
            <a:r>
              <a:rPr lang="en-US" dirty="0"/>
              <a:t>Year 1</a:t>
            </a:r>
          </a:p>
        </p:txBody>
      </p:sp>
      <p:sp>
        <p:nvSpPr>
          <p:cNvPr id="7" name="TextBox 6">
            <a:extLst>
              <a:ext uri="{FF2B5EF4-FFF2-40B4-BE49-F238E27FC236}">
                <a16:creationId xmlns:a16="http://schemas.microsoft.com/office/drawing/2014/main" id="{A6841975-FF4E-A6B4-AD7E-5DF15676F179}"/>
              </a:ext>
            </a:extLst>
          </p:cNvPr>
          <p:cNvSpPr txBox="1"/>
          <p:nvPr/>
        </p:nvSpPr>
        <p:spPr>
          <a:xfrm>
            <a:off x="6881297" y="4742826"/>
            <a:ext cx="928687" cy="369332"/>
          </a:xfrm>
          <a:prstGeom prst="rect">
            <a:avLst/>
          </a:prstGeom>
          <a:noFill/>
        </p:spPr>
        <p:txBody>
          <a:bodyPr wrap="square" rtlCol="0">
            <a:spAutoFit/>
          </a:bodyPr>
          <a:lstStyle/>
          <a:p>
            <a:r>
              <a:rPr lang="en-US" dirty="0"/>
              <a:t>Year 2</a:t>
            </a:r>
          </a:p>
        </p:txBody>
      </p:sp>
      <p:sp>
        <p:nvSpPr>
          <p:cNvPr id="9" name="TextBox 8">
            <a:extLst>
              <a:ext uri="{FF2B5EF4-FFF2-40B4-BE49-F238E27FC236}">
                <a16:creationId xmlns:a16="http://schemas.microsoft.com/office/drawing/2014/main" id="{0142C6E2-F91E-07FC-5FDD-5CA4D2A26766}"/>
              </a:ext>
            </a:extLst>
          </p:cNvPr>
          <p:cNvSpPr txBox="1"/>
          <p:nvPr/>
        </p:nvSpPr>
        <p:spPr>
          <a:xfrm>
            <a:off x="10835185" y="4772082"/>
            <a:ext cx="1185865" cy="369332"/>
          </a:xfrm>
          <a:prstGeom prst="rect">
            <a:avLst/>
          </a:prstGeom>
          <a:noFill/>
        </p:spPr>
        <p:txBody>
          <a:bodyPr wrap="square" rtlCol="0">
            <a:spAutoFit/>
          </a:bodyPr>
          <a:lstStyle/>
          <a:p>
            <a:r>
              <a:rPr lang="en-US" dirty="0"/>
              <a:t>Final Year</a:t>
            </a:r>
          </a:p>
        </p:txBody>
      </p:sp>
      <p:sp>
        <p:nvSpPr>
          <p:cNvPr id="11" name="Curved Up Arrow 10">
            <a:extLst>
              <a:ext uri="{FF2B5EF4-FFF2-40B4-BE49-F238E27FC236}">
                <a16:creationId xmlns:a16="http://schemas.microsoft.com/office/drawing/2014/main" id="{8387B21F-A4DE-4758-D06F-FDBB968EBF6E}"/>
              </a:ext>
            </a:extLst>
          </p:cNvPr>
          <p:cNvSpPr/>
          <p:nvPr/>
        </p:nvSpPr>
        <p:spPr>
          <a:xfrm>
            <a:off x="5892899" y="5223220"/>
            <a:ext cx="1374175" cy="94297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94BD52CE-358E-1618-604E-1B8C19D3DC18}"/>
              </a:ext>
            </a:extLst>
          </p:cNvPr>
          <p:cNvSpPr txBox="1"/>
          <p:nvPr/>
        </p:nvSpPr>
        <p:spPr>
          <a:xfrm>
            <a:off x="8431640" y="4770196"/>
            <a:ext cx="928687" cy="369332"/>
          </a:xfrm>
          <a:prstGeom prst="rect">
            <a:avLst/>
          </a:prstGeom>
          <a:noFill/>
        </p:spPr>
        <p:txBody>
          <a:bodyPr wrap="square" rtlCol="0">
            <a:spAutoFit/>
          </a:bodyPr>
          <a:lstStyle/>
          <a:p>
            <a:r>
              <a:rPr lang="en-US" dirty="0"/>
              <a:t>Year 3</a:t>
            </a:r>
          </a:p>
        </p:txBody>
      </p:sp>
      <p:sp>
        <p:nvSpPr>
          <p:cNvPr id="15" name="TextBox 14">
            <a:extLst>
              <a:ext uri="{FF2B5EF4-FFF2-40B4-BE49-F238E27FC236}">
                <a16:creationId xmlns:a16="http://schemas.microsoft.com/office/drawing/2014/main" id="{F4F00A39-A82C-C3E9-31DC-137535116324}"/>
              </a:ext>
            </a:extLst>
          </p:cNvPr>
          <p:cNvSpPr txBox="1"/>
          <p:nvPr/>
        </p:nvSpPr>
        <p:spPr>
          <a:xfrm>
            <a:off x="9861240" y="4759588"/>
            <a:ext cx="469500" cy="369332"/>
          </a:xfrm>
          <a:prstGeom prst="rect">
            <a:avLst/>
          </a:prstGeom>
          <a:noFill/>
        </p:spPr>
        <p:txBody>
          <a:bodyPr wrap="square" rtlCol="0">
            <a:spAutoFit/>
          </a:bodyPr>
          <a:lstStyle/>
          <a:p>
            <a:pPr algn="ctr"/>
            <a:r>
              <a:rPr lang="en-US" dirty="0"/>
              <a:t>…</a:t>
            </a:r>
          </a:p>
        </p:txBody>
      </p:sp>
      <p:pic>
        <p:nvPicPr>
          <p:cNvPr id="17" name="Picture 16" descr="A globe with a grid around it&#10;&#10;Description automatically generated">
            <a:extLst>
              <a:ext uri="{FF2B5EF4-FFF2-40B4-BE49-F238E27FC236}">
                <a16:creationId xmlns:a16="http://schemas.microsoft.com/office/drawing/2014/main" id="{1FDB56D8-1218-B3B9-6594-10D69BD639BA}"/>
              </a:ext>
            </a:extLst>
          </p:cNvPr>
          <p:cNvPicPr>
            <a:picLocks noChangeAspect="1"/>
          </p:cNvPicPr>
          <p:nvPr/>
        </p:nvPicPr>
        <p:blipFill>
          <a:blip r:embed="rId3"/>
          <a:srcRect l="4667" r="6100"/>
          <a:stretch/>
        </p:blipFill>
        <p:spPr>
          <a:xfrm>
            <a:off x="5023158" y="3324078"/>
            <a:ext cx="1277173" cy="1364994"/>
          </a:xfrm>
          <a:prstGeom prst="rect">
            <a:avLst/>
          </a:prstGeom>
        </p:spPr>
      </p:pic>
      <p:grpSp>
        <p:nvGrpSpPr>
          <p:cNvPr id="24" name="Group 23">
            <a:extLst>
              <a:ext uri="{FF2B5EF4-FFF2-40B4-BE49-F238E27FC236}">
                <a16:creationId xmlns:a16="http://schemas.microsoft.com/office/drawing/2014/main" id="{C23FFC7C-502A-B086-8FF1-C1F6909A0876}"/>
              </a:ext>
            </a:extLst>
          </p:cNvPr>
          <p:cNvGrpSpPr/>
          <p:nvPr/>
        </p:nvGrpSpPr>
        <p:grpSpPr>
          <a:xfrm>
            <a:off x="7393766" y="1094679"/>
            <a:ext cx="2082737" cy="3569637"/>
            <a:chOff x="1545507" y="1064484"/>
            <a:chExt cx="2082737" cy="3569637"/>
          </a:xfrm>
        </p:grpSpPr>
        <p:pic>
          <p:nvPicPr>
            <p:cNvPr id="25" name="Picture 24" descr="A globe with a grid around it&#10;&#10;Description automatically generated">
              <a:extLst>
                <a:ext uri="{FF2B5EF4-FFF2-40B4-BE49-F238E27FC236}">
                  <a16:creationId xmlns:a16="http://schemas.microsoft.com/office/drawing/2014/main" id="{7E299EA9-F693-3F3A-2DBE-148FFAD3CA41}"/>
                </a:ext>
              </a:extLst>
            </p:cNvPr>
            <p:cNvPicPr>
              <a:picLocks noChangeAspect="1"/>
            </p:cNvPicPr>
            <p:nvPr/>
          </p:nvPicPr>
          <p:blipFill>
            <a:blip r:embed="rId3"/>
            <a:srcRect l="4667" r="6100"/>
            <a:stretch/>
          </p:blipFill>
          <p:spPr>
            <a:xfrm>
              <a:off x="2351071" y="3269127"/>
              <a:ext cx="1277173" cy="1364994"/>
            </a:xfrm>
            <a:prstGeom prst="rect">
              <a:avLst/>
            </a:prstGeom>
          </p:spPr>
        </p:pic>
        <p:cxnSp>
          <p:nvCxnSpPr>
            <p:cNvPr id="27" name="Straight Connector 26">
              <a:extLst>
                <a:ext uri="{FF2B5EF4-FFF2-40B4-BE49-F238E27FC236}">
                  <a16:creationId xmlns:a16="http://schemas.microsoft.com/office/drawing/2014/main" id="{1A671417-CC8B-0D0F-E567-77E0A40B366F}"/>
                </a:ext>
              </a:extLst>
            </p:cNvPr>
            <p:cNvCxnSpPr>
              <a:cxnSpLocks/>
              <a:endCxn id="28" idx="2"/>
            </p:cNvCxnSpPr>
            <p:nvPr/>
          </p:nvCxnSpPr>
          <p:spPr>
            <a:xfrm>
              <a:off x="3056193" y="2467232"/>
              <a:ext cx="163801" cy="12720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Freeform 27">
              <a:extLst>
                <a:ext uri="{FF2B5EF4-FFF2-40B4-BE49-F238E27FC236}">
                  <a16:creationId xmlns:a16="http://schemas.microsoft.com/office/drawing/2014/main" id="{C016A9C9-D1CF-261B-14BA-6C24AFCC9170}"/>
                </a:ext>
              </a:extLst>
            </p:cNvPr>
            <p:cNvSpPr/>
            <p:nvPr/>
          </p:nvSpPr>
          <p:spPr>
            <a:xfrm>
              <a:off x="3066506" y="3598817"/>
              <a:ext cx="153488" cy="160020"/>
            </a:xfrm>
            <a:custGeom>
              <a:avLst/>
              <a:gdLst>
                <a:gd name="connsiteX0" fmla="*/ 0 w 153488"/>
                <a:gd name="connsiteY0" fmla="*/ 6532 h 160020"/>
                <a:gd name="connsiteX1" fmla="*/ 91440 w 153488"/>
                <a:gd name="connsiteY1" fmla="*/ 0 h 160020"/>
                <a:gd name="connsiteX2" fmla="*/ 153488 w 153488"/>
                <a:gd name="connsiteY2" fmla="*/ 140426 h 160020"/>
                <a:gd name="connsiteX3" fmla="*/ 35923 w 153488"/>
                <a:gd name="connsiteY3" fmla="*/ 160020 h 160020"/>
                <a:gd name="connsiteX4" fmla="*/ 0 w 153488"/>
                <a:gd name="connsiteY4" fmla="*/ 6532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488" h="160020">
                  <a:moveTo>
                    <a:pt x="0" y="6532"/>
                  </a:moveTo>
                  <a:lnTo>
                    <a:pt x="91440" y="0"/>
                  </a:lnTo>
                  <a:lnTo>
                    <a:pt x="153488" y="140426"/>
                  </a:lnTo>
                  <a:lnTo>
                    <a:pt x="35923" y="160020"/>
                  </a:lnTo>
                  <a:lnTo>
                    <a:pt x="0" y="6532"/>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198AD55E-72B5-8BC3-A75B-5EFAF78BD9EB}"/>
                </a:ext>
              </a:extLst>
            </p:cNvPr>
            <p:cNvCxnSpPr>
              <a:cxnSpLocks/>
              <a:stCxn id="28" idx="1"/>
            </p:cNvCxnSpPr>
            <p:nvPr/>
          </p:nvCxnSpPr>
          <p:spPr>
            <a:xfrm flipH="1" flipV="1">
              <a:off x="3052942" y="1095633"/>
              <a:ext cx="105004" cy="2503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CCC135B-7A8D-D966-951C-767A897243C7}"/>
                </a:ext>
              </a:extLst>
            </p:cNvPr>
            <p:cNvCxnSpPr>
              <a:cxnSpLocks/>
              <a:stCxn id="28" idx="0"/>
            </p:cNvCxnSpPr>
            <p:nvPr/>
          </p:nvCxnSpPr>
          <p:spPr>
            <a:xfrm flipH="1" flipV="1">
              <a:off x="1545507" y="1064484"/>
              <a:ext cx="1520999" cy="2540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B29EA6D-3E4D-FBE4-2FC8-B8553EA3FC39}"/>
                </a:ext>
              </a:extLst>
            </p:cNvPr>
            <p:cNvCxnSpPr>
              <a:cxnSpLocks/>
              <a:stCxn id="28" idx="3"/>
            </p:cNvCxnSpPr>
            <p:nvPr/>
          </p:nvCxnSpPr>
          <p:spPr>
            <a:xfrm flipH="1" flipV="1">
              <a:off x="1545507" y="2467231"/>
              <a:ext cx="1556922" cy="1291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2969110-FC79-8CD5-F996-8087A5EB54FE}"/>
                </a:ext>
              </a:extLst>
            </p:cNvPr>
            <p:cNvSpPr/>
            <p:nvPr/>
          </p:nvSpPr>
          <p:spPr>
            <a:xfrm>
              <a:off x="1545507" y="1074899"/>
              <a:ext cx="1510686" cy="1403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DBA4B5F-D5BB-8DB3-E983-EF111D40138D}"/>
                </a:ext>
              </a:extLst>
            </p:cNvPr>
            <p:cNvSpPr/>
            <p:nvPr/>
          </p:nvSpPr>
          <p:spPr>
            <a:xfrm>
              <a:off x="1928854" y="1385067"/>
              <a:ext cx="349025" cy="2480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BE4ED637-D916-5BDD-6A90-BA60C325D481}"/>
                </a:ext>
              </a:extLst>
            </p:cNvPr>
            <p:cNvGrpSpPr/>
            <p:nvPr/>
          </p:nvGrpSpPr>
          <p:grpSpPr>
            <a:xfrm>
              <a:off x="1545508" y="1144477"/>
              <a:ext cx="1507434" cy="1291606"/>
              <a:chOff x="5486811" y="1511334"/>
              <a:chExt cx="5423369" cy="4234419"/>
            </a:xfrm>
          </p:grpSpPr>
          <p:sp>
            <p:nvSpPr>
              <p:cNvPr id="35" name="Circular Arrow 34">
                <a:extLst>
                  <a:ext uri="{FF2B5EF4-FFF2-40B4-BE49-F238E27FC236}">
                    <a16:creationId xmlns:a16="http://schemas.microsoft.com/office/drawing/2014/main" id="{41B4BDEB-F37A-E685-E0DA-91605A040877}"/>
                  </a:ext>
                </a:extLst>
              </p:cNvPr>
              <p:cNvSpPr/>
              <p:nvPr/>
            </p:nvSpPr>
            <p:spPr>
              <a:xfrm flipH="1" flipV="1">
                <a:off x="5984292" y="1511334"/>
                <a:ext cx="4382028" cy="4234419"/>
              </a:xfrm>
              <a:prstGeom prst="circularArrow">
                <a:avLst>
                  <a:gd name="adj1" fmla="val 13163"/>
                  <a:gd name="adj2" fmla="val 1040571"/>
                  <a:gd name="adj3" fmla="val 1786171"/>
                  <a:gd name="adj4" fmla="val 8195345"/>
                  <a:gd name="adj5" fmla="val 12500"/>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pic>
            <p:nvPicPr>
              <p:cNvPr id="36" name="Graphic 35" descr="Deciduous tree with solid fill">
                <a:extLst>
                  <a:ext uri="{FF2B5EF4-FFF2-40B4-BE49-F238E27FC236}">
                    <a16:creationId xmlns:a16="http://schemas.microsoft.com/office/drawing/2014/main" id="{B6AB5C22-DDE5-F099-A5A0-FE378B40E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95780" y="3042442"/>
                <a:ext cx="914400" cy="914400"/>
              </a:xfrm>
              <a:prstGeom prst="rect">
                <a:avLst/>
              </a:prstGeom>
            </p:spPr>
          </p:pic>
          <p:pic>
            <p:nvPicPr>
              <p:cNvPr id="37" name="Graphic 36" descr="Tree With Roots with solid fill">
                <a:extLst>
                  <a:ext uri="{FF2B5EF4-FFF2-40B4-BE49-F238E27FC236}">
                    <a16:creationId xmlns:a16="http://schemas.microsoft.com/office/drawing/2014/main" id="{9F16B672-344F-19F0-9D97-12B5DE7382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41768" y="3174388"/>
                <a:ext cx="914400" cy="914400"/>
              </a:xfrm>
              <a:prstGeom prst="rect">
                <a:avLst/>
              </a:prstGeom>
            </p:spPr>
          </p:pic>
          <p:pic>
            <p:nvPicPr>
              <p:cNvPr id="38" name="Graphic 37" descr="Fir tree with solid fill">
                <a:extLst>
                  <a:ext uri="{FF2B5EF4-FFF2-40B4-BE49-F238E27FC236}">
                    <a16:creationId xmlns:a16="http://schemas.microsoft.com/office/drawing/2014/main" id="{7B481B84-16FB-B59F-F97E-C98D7D6C0D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77806" y="3010184"/>
                <a:ext cx="914400" cy="914400"/>
              </a:xfrm>
              <a:prstGeom prst="rect">
                <a:avLst/>
              </a:prstGeom>
            </p:spPr>
          </p:pic>
          <p:pic>
            <p:nvPicPr>
              <p:cNvPr id="39" name="Graphic 38" descr="Chemicals with solid fill">
                <a:extLst>
                  <a:ext uri="{FF2B5EF4-FFF2-40B4-BE49-F238E27FC236}">
                    <a16:creationId xmlns:a16="http://schemas.microsoft.com/office/drawing/2014/main" id="{E852C760-1541-77D4-324F-8291588E195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6589603" y="4433506"/>
                <a:ext cx="914400" cy="914400"/>
              </a:xfrm>
              <a:prstGeom prst="rect">
                <a:avLst/>
              </a:prstGeom>
            </p:spPr>
          </p:pic>
          <p:pic>
            <p:nvPicPr>
              <p:cNvPr id="40" name="Graphic 39" descr="Chemicals with solid fill">
                <a:extLst>
                  <a:ext uri="{FF2B5EF4-FFF2-40B4-BE49-F238E27FC236}">
                    <a16:creationId xmlns:a16="http://schemas.microsoft.com/office/drawing/2014/main" id="{75988D37-8934-161A-D9AD-12A08B90EC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36168" y="4696229"/>
                <a:ext cx="914400" cy="914400"/>
              </a:xfrm>
              <a:prstGeom prst="rect">
                <a:avLst/>
              </a:prstGeom>
            </p:spPr>
          </p:pic>
          <p:pic>
            <p:nvPicPr>
              <p:cNvPr id="41" name="Graphic 40" descr="Dim (Medium Sun) with solid fill">
                <a:extLst>
                  <a:ext uri="{FF2B5EF4-FFF2-40B4-BE49-F238E27FC236}">
                    <a16:creationId xmlns:a16="http://schemas.microsoft.com/office/drawing/2014/main" id="{81291A8D-D450-255C-EF35-B977C15781C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83150" y="2874605"/>
                <a:ext cx="914400" cy="914400"/>
              </a:xfrm>
              <a:prstGeom prst="rect">
                <a:avLst/>
              </a:prstGeom>
            </p:spPr>
          </p:pic>
          <p:pic>
            <p:nvPicPr>
              <p:cNvPr id="42" name="Graphic 41" descr="Lightning bolt with solid fill">
                <a:extLst>
                  <a:ext uri="{FF2B5EF4-FFF2-40B4-BE49-F238E27FC236}">
                    <a16:creationId xmlns:a16="http://schemas.microsoft.com/office/drawing/2014/main" id="{5EC1FF2F-6332-948D-D75A-E7C9B0B83A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86811" y="3618041"/>
                <a:ext cx="782454" cy="782454"/>
              </a:xfrm>
              <a:prstGeom prst="rect">
                <a:avLst/>
              </a:prstGeom>
            </p:spPr>
          </p:pic>
          <p:pic>
            <p:nvPicPr>
              <p:cNvPr id="43" name="Graphic 42" descr="Rain with solid fill">
                <a:extLst>
                  <a:ext uri="{FF2B5EF4-FFF2-40B4-BE49-F238E27FC236}">
                    <a16:creationId xmlns:a16="http://schemas.microsoft.com/office/drawing/2014/main" id="{61EBDEEE-865D-55C1-B295-FEAF7153C71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99738" y="3166800"/>
                <a:ext cx="914400" cy="914400"/>
              </a:xfrm>
              <a:prstGeom prst="rect">
                <a:avLst/>
              </a:prstGeom>
            </p:spPr>
          </p:pic>
          <p:pic>
            <p:nvPicPr>
              <p:cNvPr id="44" name="Graphic 43" descr="Withering Tree with solid fill">
                <a:extLst>
                  <a:ext uri="{FF2B5EF4-FFF2-40B4-BE49-F238E27FC236}">
                    <a16:creationId xmlns:a16="http://schemas.microsoft.com/office/drawing/2014/main" id="{6DCD4BA7-C6E2-8266-4CA2-4A1CB172E3B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851498" y="4558158"/>
                <a:ext cx="914400" cy="914400"/>
              </a:xfrm>
              <a:prstGeom prst="rect">
                <a:avLst/>
              </a:prstGeom>
            </p:spPr>
          </p:pic>
          <p:pic>
            <p:nvPicPr>
              <p:cNvPr id="45" name="Graphic 44" descr="Tree Stump with solid fill">
                <a:extLst>
                  <a:ext uri="{FF2B5EF4-FFF2-40B4-BE49-F238E27FC236}">
                    <a16:creationId xmlns:a16="http://schemas.microsoft.com/office/drawing/2014/main" id="{DE7062C8-275F-667D-FD3A-A0D5416BF13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334063" y="5069837"/>
                <a:ext cx="413176" cy="413176"/>
              </a:xfrm>
              <a:prstGeom prst="rect">
                <a:avLst/>
              </a:prstGeom>
            </p:spPr>
          </p:pic>
        </p:grpSp>
      </p:grpSp>
      <p:sp>
        <p:nvSpPr>
          <p:cNvPr id="90" name="Curved Up Arrow 89">
            <a:extLst>
              <a:ext uri="{FF2B5EF4-FFF2-40B4-BE49-F238E27FC236}">
                <a16:creationId xmlns:a16="http://schemas.microsoft.com/office/drawing/2014/main" id="{F250E36E-2988-6906-7B2B-5EFA8F20AEA0}"/>
              </a:ext>
            </a:extLst>
          </p:cNvPr>
          <p:cNvSpPr/>
          <p:nvPr/>
        </p:nvSpPr>
        <p:spPr>
          <a:xfrm>
            <a:off x="7445007" y="5296548"/>
            <a:ext cx="1374175" cy="94297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5" name="Picture 94" descr="A globe with a grid around it&#10;&#10;Description automatically generated">
            <a:extLst>
              <a:ext uri="{FF2B5EF4-FFF2-40B4-BE49-F238E27FC236}">
                <a16:creationId xmlns:a16="http://schemas.microsoft.com/office/drawing/2014/main" id="{99558D0A-4179-7B09-988B-84BEA5EF822F}"/>
              </a:ext>
            </a:extLst>
          </p:cNvPr>
          <p:cNvPicPr>
            <a:picLocks noChangeAspect="1"/>
          </p:cNvPicPr>
          <p:nvPr/>
        </p:nvPicPr>
        <p:blipFill>
          <a:blip r:embed="rId3"/>
          <a:srcRect l="4667" r="6100"/>
          <a:stretch/>
        </p:blipFill>
        <p:spPr>
          <a:xfrm>
            <a:off x="6604065" y="3320629"/>
            <a:ext cx="1277173" cy="1364994"/>
          </a:xfrm>
          <a:prstGeom prst="rect">
            <a:avLst/>
          </a:prstGeom>
        </p:spPr>
      </p:pic>
      <p:sp>
        <p:nvSpPr>
          <p:cNvPr id="100" name="TextBox 99">
            <a:extLst>
              <a:ext uri="{FF2B5EF4-FFF2-40B4-BE49-F238E27FC236}">
                <a16:creationId xmlns:a16="http://schemas.microsoft.com/office/drawing/2014/main" id="{3296AD2A-CC2A-9A39-205C-8D71696F88A4}"/>
              </a:ext>
            </a:extLst>
          </p:cNvPr>
          <p:cNvSpPr txBox="1"/>
          <p:nvPr/>
        </p:nvSpPr>
        <p:spPr>
          <a:xfrm>
            <a:off x="592431" y="2685759"/>
            <a:ext cx="3384801" cy="3046988"/>
          </a:xfrm>
          <a:prstGeom prst="rect">
            <a:avLst/>
          </a:prstGeom>
          <a:noFill/>
        </p:spPr>
        <p:txBody>
          <a:bodyPr wrap="square" rtlCol="0">
            <a:spAutoFit/>
          </a:bodyPr>
          <a:lstStyle/>
          <a:p>
            <a:r>
              <a:rPr lang="en-CA" sz="2400" dirty="0">
                <a:solidFill>
                  <a:srgbClr val="000000"/>
                </a:solidFill>
                <a:ea typeface="Aptos" panose="020B0004020202020204" pitchFamily="34" charset="0"/>
                <a:cs typeface="Times New Roman" panose="02020603050405020304" pitchFamily="18" charset="0"/>
              </a:rPr>
              <a:t>S</a:t>
            </a:r>
            <a:r>
              <a:rPr lang="en-CA" sz="2400" dirty="0">
                <a:solidFill>
                  <a:srgbClr val="000000"/>
                </a:solidFill>
                <a:effectLst/>
                <a:ea typeface="Aptos" panose="020B0004020202020204" pitchFamily="34" charset="0"/>
                <a:cs typeface="Times New Roman" panose="02020603050405020304" pitchFamily="18" charset="0"/>
              </a:rPr>
              <a:t>ystem of coupled mathematical models representing ecosystem processes</a:t>
            </a:r>
          </a:p>
          <a:p>
            <a:endParaRPr lang="en-CA" sz="2400" dirty="0">
              <a:solidFill>
                <a:srgbClr val="000000"/>
              </a:solidFill>
              <a:effectLst/>
              <a:ea typeface="Aptos" panose="020B0004020202020204" pitchFamily="34" charset="0"/>
              <a:cs typeface="Times New Roman" panose="02020603050405020304" pitchFamily="18" charset="0"/>
            </a:endParaRPr>
          </a:p>
          <a:p>
            <a:r>
              <a:rPr lang="en-CA" sz="2400" dirty="0">
                <a:solidFill>
                  <a:srgbClr val="000000"/>
                </a:solidFill>
                <a:ea typeface="Aptos" panose="020B0004020202020204" pitchFamily="34" charset="0"/>
                <a:cs typeface="Times New Roman" panose="02020603050405020304" pitchFamily="18" charset="0"/>
              </a:rPr>
              <a:t>Iterative over:</a:t>
            </a:r>
          </a:p>
          <a:p>
            <a:pPr marL="342900" indent="-342900">
              <a:buFont typeface="Arial" panose="020B0604020202020204" pitchFamily="34" charset="0"/>
              <a:buChar char="•"/>
            </a:pPr>
            <a:r>
              <a:rPr lang="en-CA" sz="2400" dirty="0">
                <a:solidFill>
                  <a:srgbClr val="000000"/>
                </a:solidFill>
                <a:ea typeface="Aptos" panose="020B0004020202020204" pitchFamily="34" charset="0"/>
                <a:cs typeface="Times New Roman" panose="02020603050405020304" pitchFamily="18" charset="0"/>
              </a:rPr>
              <a:t>Gridded domain</a:t>
            </a:r>
          </a:p>
          <a:p>
            <a:pPr marL="342900" indent="-342900">
              <a:buFont typeface="Arial" panose="020B0604020202020204" pitchFamily="34" charset="0"/>
              <a:buChar char="•"/>
            </a:pPr>
            <a:r>
              <a:rPr lang="en-CA" sz="2400" dirty="0">
                <a:solidFill>
                  <a:srgbClr val="000000"/>
                </a:solidFill>
                <a:effectLst/>
                <a:ea typeface="Aptos" panose="020B0004020202020204" pitchFamily="34" charset="0"/>
                <a:cs typeface="Times New Roman" panose="02020603050405020304" pitchFamily="18" charset="0"/>
              </a:rPr>
              <a:t>Time-step</a:t>
            </a:r>
          </a:p>
        </p:txBody>
      </p:sp>
      <p:sp>
        <p:nvSpPr>
          <p:cNvPr id="2" name="Title 1">
            <a:extLst>
              <a:ext uri="{FF2B5EF4-FFF2-40B4-BE49-F238E27FC236}">
                <a16:creationId xmlns:a16="http://schemas.microsoft.com/office/drawing/2014/main" id="{F328FF9B-E053-883F-4517-B75ED5A003AF}"/>
              </a:ext>
            </a:extLst>
          </p:cNvPr>
          <p:cNvSpPr txBox="1">
            <a:spLocks/>
          </p:cNvSpPr>
          <p:nvPr/>
        </p:nvSpPr>
        <p:spPr>
          <a:xfrm>
            <a:off x="73154" y="-1837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TBMs</a:t>
            </a:r>
          </a:p>
        </p:txBody>
      </p:sp>
    </p:spTree>
    <p:extLst>
      <p:ext uri="{BB962C8B-B14F-4D97-AF65-F5344CB8AC3E}">
        <p14:creationId xmlns:p14="http://schemas.microsoft.com/office/powerpoint/2010/main" val="7656571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E34BB-122E-CFAF-7942-8A05C8D37ED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652D4B3-1C47-EC53-4C7F-2D796610F561}"/>
              </a:ext>
            </a:extLst>
          </p:cNvPr>
          <p:cNvSpPr txBox="1"/>
          <p:nvPr/>
        </p:nvSpPr>
        <p:spPr>
          <a:xfrm>
            <a:off x="592431" y="2685759"/>
            <a:ext cx="3384801" cy="3046988"/>
          </a:xfrm>
          <a:prstGeom prst="rect">
            <a:avLst/>
          </a:prstGeom>
          <a:noFill/>
        </p:spPr>
        <p:txBody>
          <a:bodyPr wrap="square" rtlCol="0">
            <a:spAutoFit/>
          </a:bodyPr>
          <a:lstStyle/>
          <a:p>
            <a:r>
              <a:rPr lang="en-CA" sz="2400" dirty="0">
                <a:solidFill>
                  <a:srgbClr val="000000"/>
                </a:solidFill>
                <a:ea typeface="Aptos" panose="020B0004020202020204" pitchFamily="34" charset="0"/>
                <a:cs typeface="Times New Roman" panose="02020603050405020304" pitchFamily="18" charset="0"/>
              </a:rPr>
              <a:t>S</a:t>
            </a:r>
            <a:r>
              <a:rPr lang="en-CA" sz="2400" dirty="0">
                <a:solidFill>
                  <a:srgbClr val="000000"/>
                </a:solidFill>
                <a:effectLst/>
                <a:ea typeface="Aptos" panose="020B0004020202020204" pitchFamily="34" charset="0"/>
                <a:cs typeface="Times New Roman" panose="02020603050405020304" pitchFamily="18" charset="0"/>
              </a:rPr>
              <a:t>ystem of coupled mathematical models representing ecosystem processes</a:t>
            </a:r>
          </a:p>
          <a:p>
            <a:endParaRPr lang="en-CA" sz="2400" dirty="0">
              <a:solidFill>
                <a:srgbClr val="000000"/>
              </a:solidFill>
              <a:effectLst/>
              <a:ea typeface="Aptos" panose="020B0004020202020204" pitchFamily="34" charset="0"/>
              <a:cs typeface="Times New Roman" panose="02020603050405020304" pitchFamily="18" charset="0"/>
            </a:endParaRPr>
          </a:p>
          <a:p>
            <a:r>
              <a:rPr lang="en-CA" sz="2400" dirty="0">
                <a:solidFill>
                  <a:srgbClr val="000000"/>
                </a:solidFill>
                <a:ea typeface="Aptos" panose="020B0004020202020204" pitchFamily="34" charset="0"/>
                <a:cs typeface="Times New Roman" panose="02020603050405020304" pitchFamily="18" charset="0"/>
              </a:rPr>
              <a:t>Iterative over:</a:t>
            </a:r>
          </a:p>
          <a:p>
            <a:pPr marL="342900" indent="-342900">
              <a:buFont typeface="Arial" panose="020B0604020202020204" pitchFamily="34" charset="0"/>
              <a:buChar char="•"/>
            </a:pPr>
            <a:r>
              <a:rPr lang="en-CA" sz="2400" dirty="0">
                <a:solidFill>
                  <a:srgbClr val="000000"/>
                </a:solidFill>
                <a:ea typeface="Aptos" panose="020B0004020202020204" pitchFamily="34" charset="0"/>
                <a:cs typeface="Times New Roman" panose="02020603050405020304" pitchFamily="18" charset="0"/>
              </a:rPr>
              <a:t>Gridded domain</a:t>
            </a:r>
          </a:p>
          <a:p>
            <a:pPr marL="342900" indent="-342900">
              <a:buFont typeface="Arial" panose="020B0604020202020204" pitchFamily="34" charset="0"/>
              <a:buChar char="•"/>
            </a:pPr>
            <a:r>
              <a:rPr lang="en-CA" sz="2400" dirty="0">
                <a:solidFill>
                  <a:srgbClr val="000000"/>
                </a:solidFill>
                <a:effectLst/>
                <a:ea typeface="Aptos" panose="020B0004020202020204" pitchFamily="34" charset="0"/>
                <a:cs typeface="Times New Roman" panose="02020603050405020304" pitchFamily="18" charset="0"/>
              </a:rPr>
              <a:t>Time-step</a:t>
            </a:r>
          </a:p>
        </p:txBody>
      </p:sp>
      <p:cxnSp>
        <p:nvCxnSpPr>
          <p:cNvPr id="3" name="Straight Connector 2">
            <a:extLst>
              <a:ext uri="{FF2B5EF4-FFF2-40B4-BE49-F238E27FC236}">
                <a16:creationId xmlns:a16="http://schemas.microsoft.com/office/drawing/2014/main" id="{96086485-4966-7FD3-8B28-8413DC25DC93}"/>
              </a:ext>
            </a:extLst>
          </p:cNvPr>
          <p:cNvCxnSpPr>
            <a:cxnSpLocks/>
          </p:cNvCxnSpPr>
          <p:nvPr/>
        </p:nvCxnSpPr>
        <p:spPr>
          <a:xfrm>
            <a:off x="4892605" y="4759588"/>
            <a:ext cx="7081967"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2908355-BCF9-3613-F79F-CA59A0A8DFD2}"/>
              </a:ext>
            </a:extLst>
          </p:cNvPr>
          <p:cNvSpPr txBox="1"/>
          <p:nvPr/>
        </p:nvSpPr>
        <p:spPr>
          <a:xfrm>
            <a:off x="5330954" y="4759588"/>
            <a:ext cx="928687" cy="369332"/>
          </a:xfrm>
          <a:prstGeom prst="rect">
            <a:avLst/>
          </a:prstGeom>
          <a:noFill/>
        </p:spPr>
        <p:txBody>
          <a:bodyPr wrap="square" rtlCol="0">
            <a:spAutoFit/>
          </a:bodyPr>
          <a:lstStyle/>
          <a:p>
            <a:r>
              <a:rPr lang="en-US" dirty="0"/>
              <a:t>Year 1</a:t>
            </a:r>
          </a:p>
        </p:txBody>
      </p:sp>
      <p:sp>
        <p:nvSpPr>
          <p:cNvPr id="7" name="TextBox 6">
            <a:extLst>
              <a:ext uri="{FF2B5EF4-FFF2-40B4-BE49-F238E27FC236}">
                <a16:creationId xmlns:a16="http://schemas.microsoft.com/office/drawing/2014/main" id="{4EAF4AB6-8069-9F1B-6CA4-FE5F434CEC31}"/>
              </a:ext>
            </a:extLst>
          </p:cNvPr>
          <p:cNvSpPr txBox="1"/>
          <p:nvPr/>
        </p:nvSpPr>
        <p:spPr>
          <a:xfrm>
            <a:off x="6881297" y="4742826"/>
            <a:ext cx="928687" cy="369332"/>
          </a:xfrm>
          <a:prstGeom prst="rect">
            <a:avLst/>
          </a:prstGeom>
          <a:noFill/>
        </p:spPr>
        <p:txBody>
          <a:bodyPr wrap="square" rtlCol="0">
            <a:spAutoFit/>
          </a:bodyPr>
          <a:lstStyle/>
          <a:p>
            <a:r>
              <a:rPr lang="en-US" dirty="0"/>
              <a:t>Year 2</a:t>
            </a:r>
          </a:p>
        </p:txBody>
      </p:sp>
      <p:sp>
        <p:nvSpPr>
          <p:cNvPr id="9" name="TextBox 8">
            <a:extLst>
              <a:ext uri="{FF2B5EF4-FFF2-40B4-BE49-F238E27FC236}">
                <a16:creationId xmlns:a16="http://schemas.microsoft.com/office/drawing/2014/main" id="{9D06AE65-8018-81E1-D7C3-D45CD956C941}"/>
              </a:ext>
            </a:extLst>
          </p:cNvPr>
          <p:cNvSpPr txBox="1"/>
          <p:nvPr/>
        </p:nvSpPr>
        <p:spPr>
          <a:xfrm>
            <a:off x="10835185" y="4772082"/>
            <a:ext cx="1185865" cy="369332"/>
          </a:xfrm>
          <a:prstGeom prst="rect">
            <a:avLst/>
          </a:prstGeom>
          <a:noFill/>
        </p:spPr>
        <p:txBody>
          <a:bodyPr wrap="square" rtlCol="0">
            <a:spAutoFit/>
          </a:bodyPr>
          <a:lstStyle/>
          <a:p>
            <a:r>
              <a:rPr lang="en-US" dirty="0"/>
              <a:t>Final Year</a:t>
            </a:r>
          </a:p>
        </p:txBody>
      </p:sp>
      <p:sp>
        <p:nvSpPr>
          <p:cNvPr id="11" name="Curved Up Arrow 10">
            <a:extLst>
              <a:ext uri="{FF2B5EF4-FFF2-40B4-BE49-F238E27FC236}">
                <a16:creationId xmlns:a16="http://schemas.microsoft.com/office/drawing/2014/main" id="{5F924408-8746-4A4C-3FAF-80B8853712CE}"/>
              </a:ext>
            </a:extLst>
          </p:cNvPr>
          <p:cNvSpPr/>
          <p:nvPr/>
        </p:nvSpPr>
        <p:spPr>
          <a:xfrm>
            <a:off x="5892899" y="5223220"/>
            <a:ext cx="1374175" cy="943200"/>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E925A5D2-AF3E-B2DA-2E76-2B5E2546F185}"/>
              </a:ext>
            </a:extLst>
          </p:cNvPr>
          <p:cNvSpPr txBox="1"/>
          <p:nvPr/>
        </p:nvSpPr>
        <p:spPr>
          <a:xfrm>
            <a:off x="8431640" y="4770196"/>
            <a:ext cx="928687" cy="369332"/>
          </a:xfrm>
          <a:prstGeom prst="rect">
            <a:avLst/>
          </a:prstGeom>
          <a:noFill/>
        </p:spPr>
        <p:txBody>
          <a:bodyPr wrap="square" rtlCol="0">
            <a:spAutoFit/>
          </a:bodyPr>
          <a:lstStyle/>
          <a:p>
            <a:r>
              <a:rPr lang="en-US" dirty="0"/>
              <a:t>Year 3</a:t>
            </a:r>
          </a:p>
        </p:txBody>
      </p:sp>
      <p:sp>
        <p:nvSpPr>
          <p:cNvPr id="15" name="TextBox 14">
            <a:extLst>
              <a:ext uri="{FF2B5EF4-FFF2-40B4-BE49-F238E27FC236}">
                <a16:creationId xmlns:a16="http://schemas.microsoft.com/office/drawing/2014/main" id="{94F037E5-24BA-BACE-E3E5-C915BFA098F4}"/>
              </a:ext>
            </a:extLst>
          </p:cNvPr>
          <p:cNvSpPr txBox="1"/>
          <p:nvPr/>
        </p:nvSpPr>
        <p:spPr>
          <a:xfrm>
            <a:off x="9861240" y="4759588"/>
            <a:ext cx="469500" cy="369332"/>
          </a:xfrm>
          <a:prstGeom prst="rect">
            <a:avLst/>
          </a:prstGeom>
          <a:noFill/>
        </p:spPr>
        <p:txBody>
          <a:bodyPr wrap="square" rtlCol="0">
            <a:spAutoFit/>
          </a:bodyPr>
          <a:lstStyle/>
          <a:p>
            <a:pPr algn="ctr"/>
            <a:r>
              <a:rPr lang="en-US" dirty="0"/>
              <a:t>…</a:t>
            </a:r>
          </a:p>
        </p:txBody>
      </p:sp>
      <p:pic>
        <p:nvPicPr>
          <p:cNvPr id="17" name="Picture 16" descr="A globe with a grid around it&#10;&#10;Description automatically generated">
            <a:extLst>
              <a:ext uri="{FF2B5EF4-FFF2-40B4-BE49-F238E27FC236}">
                <a16:creationId xmlns:a16="http://schemas.microsoft.com/office/drawing/2014/main" id="{312792A5-A6D5-325F-26C9-24339369FE43}"/>
              </a:ext>
            </a:extLst>
          </p:cNvPr>
          <p:cNvPicPr>
            <a:picLocks noChangeAspect="1"/>
          </p:cNvPicPr>
          <p:nvPr/>
        </p:nvPicPr>
        <p:blipFill>
          <a:blip r:embed="rId3"/>
          <a:srcRect l="4667" r="6100"/>
          <a:stretch/>
        </p:blipFill>
        <p:spPr>
          <a:xfrm>
            <a:off x="5023158" y="3324078"/>
            <a:ext cx="1277173" cy="1364994"/>
          </a:xfrm>
          <a:prstGeom prst="rect">
            <a:avLst/>
          </a:prstGeom>
        </p:spPr>
      </p:pic>
      <p:grpSp>
        <p:nvGrpSpPr>
          <p:cNvPr id="24" name="Group 23">
            <a:extLst>
              <a:ext uri="{FF2B5EF4-FFF2-40B4-BE49-F238E27FC236}">
                <a16:creationId xmlns:a16="http://schemas.microsoft.com/office/drawing/2014/main" id="{AB045BE3-0831-D871-AB7D-3C17D9EFD49F}"/>
              </a:ext>
            </a:extLst>
          </p:cNvPr>
          <p:cNvGrpSpPr/>
          <p:nvPr/>
        </p:nvGrpSpPr>
        <p:grpSpPr>
          <a:xfrm>
            <a:off x="9885996" y="1047359"/>
            <a:ext cx="2082737" cy="3569637"/>
            <a:chOff x="1545507" y="1064484"/>
            <a:chExt cx="2082737" cy="3569637"/>
          </a:xfrm>
        </p:grpSpPr>
        <p:pic>
          <p:nvPicPr>
            <p:cNvPr id="25" name="Picture 24" descr="A globe with a grid around it&#10;&#10;Description automatically generated">
              <a:extLst>
                <a:ext uri="{FF2B5EF4-FFF2-40B4-BE49-F238E27FC236}">
                  <a16:creationId xmlns:a16="http://schemas.microsoft.com/office/drawing/2014/main" id="{9D11AA3F-E662-B170-7C39-0EEF6E74D0CC}"/>
                </a:ext>
              </a:extLst>
            </p:cNvPr>
            <p:cNvPicPr>
              <a:picLocks noChangeAspect="1"/>
            </p:cNvPicPr>
            <p:nvPr/>
          </p:nvPicPr>
          <p:blipFill>
            <a:blip r:embed="rId3"/>
            <a:srcRect l="4667" r="6100"/>
            <a:stretch/>
          </p:blipFill>
          <p:spPr>
            <a:xfrm>
              <a:off x="2351071" y="3269127"/>
              <a:ext cx="1277173" cy="1364994"/>
            </a:xfrm>
            <a:prstGeom prst="rect">
              <a:avLst/>
            </a:prstGeom>
          </p:spPr>
        </p:pic>
        <p:cxnSp>
          <p:nvCxnSpPr>
            <p:cNvPr id="27" name="Straight Connector 26">
              <a:extLst>
                <a:ext uri="{FF2B5EF4-FFF2-40B4-BE49-F238E27FC236}">
                  <a16:creationId xmlns:a16="http://schemas.microsoft.com/office/drawing/2014/main" id="{FE3CE246-1120-2316-B1EB-E7EC6F328F30}"/>
                </a:ext>
              </a:extLst>
            </p:cNvPr>
            <p:cNvCxnSpPr>
              <a:cxnSpLocks/>
              <a:endCxn id="28" idx="2"/>
            </p:cNvCxnSpPr>
            <p:nvPr/>
          </p:nvCxnSpPr>
          <p:spPr>
            <a:xfrm>
              <a:off x="3056193" y="2467232"/>
              <a:ext cx="163801" cy="12720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Freeform 27">
              <a:extLst>
                <a:ext uri="{FF2B5EF4-FFF2-40B4-BE49-F238E27FC236}">
                  <a16:creationId xmlns:a16="http://schemas.microsoft.com/office/drawing/2014/main" id="{47230899-B12E-7127-B8F8-FD2906472E1C}"/>
                </a:ext>
              </a:extLst>
            </p:cNvPr>
            <p:cNvSpPr/>
            <p:nvPr/>
          </p:nvSpPr>
          <p:spPr>
            <a:xfrm>
              <a:off x="3066506" y="3598817"/>
              <a:ext cx="153488" cy="160020"/>
            </a:xfrm>
            <a:custGeom>
              <a:avLst/>
              <a:gdLst>
                <a:gd name="connsiteX0" fmla="*/ 0 w 153488"/>
                <a:gd name="connsiteY0" fmla="*/ 6532 h 160020"/>
                <a:gd name="connsiteX1" fmla="*/ 91440 w 153488"/>
                <a:gd name="connsiteY1" fmla="*/ 0 h 160020"/>
                <a:gd name="connsiteX2" fmla="*/ 153488 w 153488"/>
                <a:gd name="connsiteY2" fmla="*/ 140426 h 160020"/>
                <a:gd name="connsiteX3" fmla="*/ 35923 w 153488"/>
                <a:gd name="connsiteY3" fmla="*/ 160020 h 160020"/>
                <a:gd name="connsiteX4" fmla="*/ 0 w 153488"/>
                <a:gd name="connsiteY4" fmla="*/ 6532 h 160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488" h="160020">
                  <a:moveTo>
                    <a:pt x="0" y="6532"/>
                  </a:moveTo>
                  <a:lnTo>
                    <a:pt x="91440" y="0"/>
                  </a:lnTo>
                  <a:lnTo>
                    <a:pt x="153488" y="140426"/>
                  </a:lnTo>
                  <a:lnTo>
                    <a:pt x="35923" y="160020"/>
                  </a:lnTo>
                  <a:lnTo>
                    <a:pt x="0" y="6532"/>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9E3612A6-0013-55AC-A7E6-0430CFE23DE3}"/>
                </a:ext>
              </a:extLst>
            </p:cNvPr>
            <p:cNvCxnSpPr>
              <a:cxnSpLocks/>
              <a:stCxn id="28" idx="1"/>
            </p:cNvCxnSpPr>
            <p:nvPr/>
          </p:nvCxnSpPr>
          <p:spPr>
            <a:xfrm flipH="1" flipV="1">
              <a:off x="3052942" y="1095633"/>
              <a:ext cx="105004" cy="2503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D64EB37-652D-DFFC-F935-C66B8F087F05}"/>
                </a:ext>
              </a:extLst>
            </p:cNvPr>
            <p:cNvCxnSpPr>
              <a:cxnSpLocks/>
              <a:stCxn id="28" idx="0"/>
            </p:cNvCxnSpPr>
            <p:nvPr/>
          </p:nvCxnSpPr>
          <p:spPr>
            <a:xfrm flipH="1" flipV="1">
              <a:off x="1545507" y="1064484"/>
              <a:ext cx="1520999" cy="2540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56A0BFE-F9B9-D828-85E0-8C048BE4763E}"/>
                </a:ext>
              </a:extLst>
            </p:cNvPr>
            <p:cNvCxnSpPr>
              <a:cxnSpLocks/>
              <a:stCxn id="28" idx="3"/>
            </p:cNvCxnSpPr>
            <p:nvPr/>
          </p:nvCxnSpPr>
          <p:spPr>
            <a:xfrm flipH="1" flipV="1">
              <a:off x="1545507" y="2467231"/>
              <a:ext cx="1556922" cy="12916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E6524EA7-C7C0-8397-4A61-D876258114AD}"/>
                </a:ext>
              </a:extLst>
            </p:cNvPr>
            <p:cNvSpPr/>
            <p:nvPr/>
          </p:nvSpPr>
          <p:spPr>
            <a:xfrm>
              <a:off x="1545507" y="1074899"/>
              <a:ext cx="1510686" cy="1403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A27CA22-1FE7-EADB-DF1D-E41F38975B29}"/>
                </a:ext>
              </a:extLst>
            </p:cNvPr>
            <p:cNvSpPr/>
            <p:nvPr/>
          </p:nvSpPr>
          <p:spPr>
            <a:xfrm>
              <a:off x="1928854" y="1385067"/>
              <a:ext cx="349025" cy="2480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1E806D46-FB37-8FB4-6783-49EF23486156}"/>
                </a:ext>
              </a:extLst>
            </p:cNvPr>
            <p:cNvGrpSpPr/>
            <p:nvPr/>
          </p:nvGrpSpPr>
          <p:grpSpPr>
            <a:xfrm>
              <a:off x="1545508" y="1144477"/>
              <a:ext cx="1507434" cy="1291606"/>
              <a:chOff x="5486811" y="1511334"/>
              <a:chExt cx="5423369" cy="4234419"/>
            </a:xfrm>
          </p:grpSpPr>
          <p:sp>
            <p:nvSpPr>
              <p:cNvPr id="35" name="Circular Arrow 34">
                <a:extLst>
                  <a:ext uri="{FF2B5EF4-FFF2-40B4-BE49-F238E27FC236}">
                    <a16:creationId xmlns:a16="http://schemas.microsoft.com/office/drawing/2014/main" id="{6D297459-F4CF-E25A-D46A-76761185B003}"/>
                  </a:ext>
                </a:extLst>
              </p:cNvPr>
              <p:cNvSpPr/>
              <p:nvPr/>
            </p:nvSpPr>
            <p:spPr>
              <a:xfrm flipH="1" flipV="1">
                <a:off x="5984292" y="1511334"/>
                <a:ext cx="4382028" cy="4234419"/>
              </a:xfrm>
              <a:prstGeom prst="circularArrow">
                <a:avLst>
                  <a:gd name="adj1" fmla="val 13163"/>
                  <a:gd name="adj2" fmla="val 1040571"/>
                  <a:gd name="adj3" fmla="val 1786171"/>
                  <a:gd name="adj4" fmla="val 8195345"/>
                  <a:gd name="adj5" fmla="val 12500"/>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pic>
            <p:nvPicPr>
              <p:cNvPr id="36" name="Graphic 35" descr="Deciduous tree with solid fill">
                <a:extLst>
                  <a:ext uri="{FF2B5EF4-FFF2-40B4-BE49-F238E27FC236}">
                    <a16:creationId xmlns:a16="http://schemas.microsoft.com/office/drawing/2014/main" id="{D9596557-A4A6-9B1F-354B-AE838966FE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95780" y="3042442"/>
                <a:ext cx="914400" cy="914400"/>
              </a:xfrm>
              <a:prstGeom prst="rect">
                <a:avLst/>
              </a:prstGeom>
            </p:spPr>
          </p:pic>
          <p:pic>
            <p:nvPicPr>
              <p:cNvPr id="37" name="Graphic 36" descr="Tree With Roots with solid fill">
                <a:extLst>
                  <a:ext uri="{FF2B5EF4-FFF2-40B4-BE49-F238E27FC236}">
                    <a16:creationId xmlns:a16="http://schemas.microsoft.com/office/drawing/2014/main" id="{7E08A166-4FDD-3E2E-61A6-DA13F8E04A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41768" y="3174388"/>
                <a:ext cx="914400" cy="914400"/>
              </a:xfrm>
              <a:prstGeom prst="rect">
                <a:avLst/>
              </a:prstGeom>
            </p:spPr>
          </p:pic>
          <p:pic>
            <p:nvPicPr>
              <p:cNvPr id="38" name="Graphic 37" descr="Fir tree with solid fill">
                <a:extLst>
                  <a:ext uri="{FF2B5EF4-FFF2-40B4-BE49-F238E27FC236}">
                    <a16:creationId xmlns:a16="http://schemas.microsoft.com/office/drawing/2014/main" id="{C878DBD2-BB97-3A86-2DCF-FC2CE6F5A6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77806" y="3010184"/>
                <a:ext cx="914400" cy="914400"/>
              </a:xfrm>
              <a:prstGeom prst="rect">
                <a:avLst/>
              </a:prstGeom>
            </p:spPr>
          </p:pic>
          <p:pic>
            <p:nvPicPr>
              <p:cNvPr id="39" name="Graphic 38" descr="Chemicals with solid fill">
                <a:extLst>
                  <a:ext uri="{FF2B5EF4-FFF2-40B4-BE49-F238E27FC236}">
                    <a16:creationId xmlns:a16="http://schemas.microsoft.com/office/drawing/2014/main" id="{AC36F40B-2B1E-3B51-6A40-1DCCAA030F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6589603" y="4433506"/>
                <a:ext cx="914400" cy="914400"/>
              </a:xfrm>
              <a:prstGeom prst="rect">
                <a:avLst/>
              </a:prstGeom>
            </p:spPr>
          </p:pic>
          <p:pic>
            <p:nvPicPr>
              <p:cNvPr id="40" name="Graphic 39" descr="Chemicals with solid fill">
                <a:extLst>
                  <a:ext uri="{FF2B5EF4-FFF2-40B4-BE49-F238E27FC236}">
                    <a16:creationId xmlns:a16="http://schemas.microsoft.com/office/drawing/2014/main" id="{ED745E85-C158-2117-9E01-BC09FD782D5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36168" y="4696229"/>
                <a:ext cx="914400" cy="914400"/>
              </a:xfrm>
              <a:prstGeom prst="rect">
                <a:avLst/>
              </a:prstGeom>
            </p:spPr>
          </p:pic>
          <p:pic>
            <p:nvPicPr>
              <p:cNvPr id="41" name="Graphic 40" descr="Dim (Medium Sun) with solid fill">
                <a:extLst>
                  <a:ext uri="{FF2B5EF4-FFF2-40B4-BE49-F238E27FC236}">
                    <a16:creationId xmlns:a16="http://schemas.microsoft.com/office/drawing/2014/main" id="{724A45A6-39C5-D620-DE95-2346B0D5126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83150" y="2874605"/>
                <a:ext cx="914400" cy="914400"/>
              </a:xfrm>
              <a:prstGeom prst="rect">
                <a:avLst/>
              </a:prstGeom>
            </p:spPr>
          </p:pic>
          <p:pic>
            <p:nvPicPr>
              <p:cNvPr id="42" name="Graphic 41" descr="Lightning bolt with solid fill">
                <a:extLst>
                  <a:ext uri="{FF2B5EF4-FFF2-40B4-BE49-F238E27FC236}">
                    <a16:creationId xmlns:a16="http://schemas.microsoft.com/office/drawing/2014/main" id="{6E0E6FD4-C85D-2195-02BA-696DD436DC8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86811" y="3618041"/>
                <a:ext cx="782454" cy="782454"/>
              </a:xfrm>
              <a:prstGeom prst="rect">
                <a:avLst/>
              </a:prstGeom>
            </p:spPr>
          </p:pic>
          <p:pic>
            <p:nvPicPr>
              <p:cNvPr id="43" name="Graphic 42" descr="Rain with solid fill">
                <a:extLst>
                  <a:ext uri="{FF2B5EF4-FFF2-40B4-BE49-F238E27FC236}">
                    <a16:creationId xmlns:a16="http://schemas.microsoft.com/office/drawing/2014/main" id="{34FE67F1-DE23-16C3-BB2E-2FAE426EFD8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99738" y="3166800"/>
                <a:ext cx="914400" cy="914400"/>
              </a:xfrm>
              <a:prstGeom prst="rect">
                <a:avLst/>
              </a:prstGeom>
            </p:spPr>
          </p:pic>
          <p:pic>
            <p:nvPicPr>
              <p:cNvPr id="44" name="Graphic 43" descr="Withering Tree with solid fill">
                <a:extLst>
                  <a:ext uri="{FF2B5EF4-FFF2-40B4-BE49-F238E27FC236}">
                    <a16:creationId xmlns:a16="http://schemas.microsoft.com/office/drawing/2014/main" id="{F0CF1789-9920-EA3F-BDCF-66BAF2B4803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851498" y="4558158"/>
                <a:ext cx="914400" cy="914400"/>
              </a:xfrm>
              <a:prstGeom prst="rect">
                <a:avLst/>
              </a:prstGeom>
            </p:spPr>
          </p:pic>
          <p:pic>
            <p:nvPicPr>
              <p:cNvPr id="45" name="Graphic 44" descr="Tree Stump with solid fill">
                <a:extLst>
                  <a:ext uri="{FF2B5EF4-FFF2-40B4-BE49-F238E27FC236}">
                    <a16:creationId xmlns:a16="http://schemas.microsoft.com/office/drawing/2014/main" id="{F6A82B90-D8C4-FBE1-E8DD-6990FE68FBB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334063" y="5069837"/>
                <a:ext cx="413176" cy="413176"/>
              </a:xfrm>
              <a:prstGeom prst="rect">
                <a:avLst/>
              </a:prstGeom>
            </p:spPr>
          </p:pic>
        </p:grpSp>
      </p:grpSp>
      <p:sp>
        <p:nvSpPr>
          <p:cNvPr id="90" name="Curved Up Arrow 89">
            <a:extLst>
              <a:ext uri="{FF2B5EF4-FFF2-40B4-BE49-F238E27FC236}">
                <a16:creationId xmlns:a16="http://schemas.microsoft.com/office/drawing/2014/main" id="{88E15CAD-9049-D94E-9593-B8374B906E08}"/>
              </a:ext>
            </a:extLst>
          </p:cNvPr>
          <p:cNvSpPr/>
          <p:nvPr/>
        </p:nvSpPr>
        <p:spPr>
          <a:xfrm>
            <a:off x="7445007" y="5296548"/>
            <a:ext cx="1374175" cy="94297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Curved Up Arrow 90">
            <a:extLst>
              <a:ext uri="{FF2B5EF4-FFF2-40B4-BE49-F238E27FC236}">
                <a16:creationId xmlns:a16="http://schemas.microsoft.com/office/drawing/2014/main" id="{F4F7DC4B-F60A-396A-C411-669435F6AF5A}"/>
              </a:ext>
            </a:extLst>
          </p:cNvPr>
          <p:cNvSpPr/>
          <p:nvPr/>
        </p:nvSpPr>
        <p:spPr>
          <a:xfrm>
            <a:off x="8911716" y="5271512"/>
            <a:ext cx="1374175" cy="94297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Curved Up Arrow 91">
            <a:extLst>
              <a:ext uri="{FF2B5EF4-FFF2-40B4-BE49-F238E27FC236}">
                <a16:creationId xmlns:a16="http://schemas.microsoft.com/office/drawing/2014/main" id="{3C4A46FC-F3BD-0D71-6C51-95BF94206096}"/>
              </a:ext>
            </a:extLst>
          </p:cNvPr>
          <p:cNvSpPr/>
          <p:nvPr/>
        </p:nvSpPr>
        <p:spPr>
          <a:xfrm>
            <a:off x="10294220" y="5277932"/>
            <a:ext cx="1374175" cy="942974"/>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5" name="Picture 94" descr="A globe with a grid around it&#10;&#10;Description automatically generated">
            <a:extLst>
              <a:ext uri="{FF2B5EF4-FFF2-40B4-BE49-F238E27FC236}">
                <a16:creationId xmlns:a16="http://schemas.microsoft.com/office/drawing/2014/main" id="{CC91E25D-797B-0700-4B4D-B6DAB713E5C1}"/>
              </a:ext>
            </a:extLst>
          </p:cNvPr>
          <p:cNvPicPr>
            <a:picLocks noChangeAspect="1"/>
          </p:cNvPicPr>
          <p:nvPr/>
        </p:nvPicPr>
        <p:blipFill>
          <a:blip r:embed="rId3"/>
          <a:srcRect l="4667" r="6100"/>
          <a:stretch/>
        </p:blipFill>
        <p:spPr>
          <a:xfrm>
            <a:off x="6604065" y="3320629"/>
            <a:ext cx="1277173" cy="1364994"/>
          </a:xfrm>
          <a:prstGeom prst="rect">
            <a:avLst/>
          </a:prstGeom>
        </p:spPr>
      </p:pic>
      <p:pic>
        <p:nvPicPr>
          <p:cNvPr id="6" name="Picture 5" descr="A globe with a grid around it&#10;&#10;Description automatically generated">
            <a:extLst>
              <a:ext uri="{FF2B5EF4-FFF2-40B4-BE49-F238E27FC236}">
                <a16:creationId xmlns:a16="http://schemas.microsoft.com/office/drawing/2014/main" id="{AC166FE8-959C-C87D-958B-30CAB8CEA19F}"/>
              </a:ext>
            </a:extLst>
          </p:cNvPr>
          <p:cNvPicPr>
            <a:picLocks noChangeAspect="1"/>
          </p:cNvPicPr>
          <p:nvPr/>
        </p:nvPicPr>
        <p:blipFill>
          <a:blip r:embed="rId3"/>
          <a:srcRect l="4667" r="6100"/>
          <a:stretch/>
        </p:blipFill>
        <p:spPr>
          <a:xfrm>
            <a:off x="8198251" y="3301170"/>
            <a:ext cx="1277173" cy="1364994"/>
          </a:xfrm>
          <a:prstGeom prst="rect">
            <a:avLst/>
          </a:prstGeom>
        </p:spPr>
      </p:pic>
      <p:sp>
        <p:nvSpPr>
          <p:cNvPr id="26" name="Title 1">
            <a:extLst>
              <a:ext uri="{FF2B5EF4-FFF2-40B4-BE49-F238E27FC236}">
                <a16:creationId xmlns:a16="http://schemas.microsoft.com/office/drawing/2014/main" id="{0606B016-BD29-D7B9-DCF3-A7FB430A4224}"/>
              </a:ext>
            </a:extLst>
          </p:cNvPr>
          <p:cNvSpPr txBox="1">
            <a:spLocks/>
          </p:cNvSpPr>
          <p:nvPr/>
        </p:nvSpPr>
        <p:spPr>
          <a:xfrm>
            <a:off x="73154" y="-1837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TBMs</a:t>
            </a:r>
          </a:p>
        </p:txBody>
      </p:sp>
    </p:spTree>
    <p:extLst>
      <p:ext uri="{BB962C8B-B14F-4D97-AF65-F5344CB8AC3E}">
        <p14:creationId xmlns:p14="http://schemas.microsoft.com/office/powerpoint/2010/main" val="1141056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AED12-41B6-480A-6BB8-BE3EA63B3BD3}"/>
              </a:ext>
            </a:extLst>
          </p:cNvPr>
          <p:cNvSpPr>
            <a:spLocks noGrp="1"/>
          </p:cNvSpPr>
          <p:nvPr>
            <p:ph type="title"/>
          </p:nvPr>
        </p:nvSpPr>
        <p:spPr/>
        <p:txBody>
          <a:bodyPr/>
          <a:lstStyle/>
          <a:p>
            <a:r>
              <a:rPr lang="en-US" dirty="0"/>
              <a:t>About this Workshop</a:t>
            </a:r>
          </a:p>
        </p:txBody>
      </p:sp>
      <p:sp>
        <p:nvSpPr>
          <p:cNvPr id="3" name="Content Placeholder 2">
            <a:extLst>
              <a:ext uri="{FF2B5EF4-FFF2-40B4-BE49-F238E27FC236}">
                <a16:creationId xmlns:a16="http://schemas.microsoft.com/office/drawing/2014/main" id="{51FA3F26-BB29-7168-2303-4ADA43B899BA}"/>
              </a:ext>
            </a:extLst>
          </p:cNvPr>
          <p:cNvSpPr>
            <a:spLocks noGrp="1"/>
          </p:cNvSpPr>
          <p:nvPr>
            <p:ph idx="1"/>
          </p:nvPr>
        </p:nvSpPr>
        <p:spPr>
          <a:xfrm>
            <a:off x="838200" y="1825625"/>
            <a:ext cx="10515600" cy="2694652"/>
          </a:xfrm>
        </p:spPr>
        <p:txBody>
          <a:bodyPr/>
          <a:lstStyle/>
          <a:p>
            <a:pPr marL="0" indent="0">
              <a:buNone/>
            </a:pPr>
            <a:r>
              <a:rPr lang="en-US" dirty="0"/>
              <a:t>This workshop is made possible by the Digital Research Alliance of Canada’s Equity Diversity Inclusion and Accessibility (EDIA) Champions program.</a:t>
            </a:r>
          </a:p>
        </p:txBody>
      </p:sp>
      <p:pic>
        <p:nvPicPr>
          <p:cNvPr id="5" name="Picture 4" descr="A close up of a logo&#10;&#10;AI-generated content may be incorrect.">
            <a:extLst>
              <a:ext uri="{FF2B5EF4-FFF2-40B4-BE49-F238E27FC236}">
                <a16:creationId xmlns:a16="http://schemas.microsoft.com/office/drawing/2014/main" id="{68ED080E-A8AE-5558-572B-EB4A8EAE0982}"/>
              </a:ext>
            </a:extLst>
          </p:cNvPr>
          <p:cNvPicPr>
            <a:picLocks noChangeAspect="1"/>
          </p:cNvPicPr>
          <p:nvPr/>
        </p:nvPicPr>
        <p:blipFill>
          <a:blip r:embed="rId3"/>
          <a:stretch>
            <a:fillRect/>
          </a:stretch>
        </p:blipFill>
        <p:spPr>
          <a:xfrm>
            <a:off x="1819278" y="3316778"/>
            <a:ext cx="8553443" cy="1338436"/>
          </a:xfrm>
          <a:prstGeom prst="rect">
            <a:avLst/>
          </a:prstGeom>
        </p:spPr>
      </p:pic>
      <p:pic>
        <p:nvPicPr>
          <p:cNvPr id="7" name="Picture 6" descr="A blue and black logo&#10;&#10;AI-generated content may be incorrect.">
            <a:extLst>
              <a:ext uri="{FF2B5EF4-FFF2-40B4-BE49-F238E27FC236}">
                <a16:creationId xmlns:a16="http://schemas.microsoft.com/office/drawing/2014/main" id="{507183A4-3E72-250F-04EA-09C6BBD45BE6}"/>
              </a:ext>
            </a:extLst>
          </p:cNvPr>
          <p:cNvPicPr>
            <a:picLocks noChangeAspect="1"/>
          </p:cNvPicPr>
          <p:nvPr/>
        </p:nvPicPr>
        <p:blipFill>
          <a:blip r:embed="rId4"/>
          <a:stretch>
            <a:fillRect/>
          </a:stretch>
        </p:blipFill>
        <p:spPr>
          <a:xfrm>
            <a:off x="4226732" y="5370884"/>
            <a:ext cx="3738535" cy="1174352"/>
          </a:xfrm>
          <a:prstGeom prst="rect">
            <a:avLst/>
          </a:prstGeom>
        </p:spPr>
      </p:pic>
      <p:sp>
        <p:nvSpPr>
          <p:cNvPr id="8" name="Content Placeholder 2">
            <a:extLst>
              <a:ext uri="{FF2B5EF4-FFF2-40B4-BE49-F238E27FC236}">
                <a16:creationId xmlns:a16="http://schemas.microsoft.com/office/drawing/2014/main" id="{5B966575-41CD-B110-6E6D-22B816E9517D}"/>
              </a:ext>
            </a:extLst>
          </p:cNvPr>
          <p:cNvSpPr txBox="1">
            <a:spLocks/>
          </p:cNvSpPr>
          <p:nvPr/>
        </p:nvSpPr>
        <p:spPr>
          <a:xfrm>
            <a:off x="838199" y="4821381"/>
            <a:ext cx="10515600" cy="22601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big thank you to Ross Dickson at ACENET.</a:t>
            </a:r>
          </a:p>
        </p:txBody>
      </p:sp>
    </p:spTree>
    <p:extLst>
      <p:ext uri="{BB962C8B-B14F-4D97-AF65-F5344CB8AC3E}">
        <p14:creationId xmlns:p14="http://schemas.microsoft.com/office/powerpoint/2010/main" val="1893397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CB700-39BF-0A92-FD41-5D1795B81750}"/>
              </a:ext>
            </a:extLst>
          </p:cNvPr>
          <p:cNvSpPr>
            <a:spLocks noGrp="1"/>
          </p:cNvSpPr>
          <p:nvPr>
            <p:ph type="title"/>
          </p:nvPr>
        </p:nvSpPr>
        <p:spPr/>
        <p:txBody>
          <a:bodyPr/>
          <a:lstStyle/>
          <a:p>
            <a:r>
              <a:rPr lang="en-US" dirty="0"/>
              <a:t>CLASSIC</a:t>
            </a:r>
          </a:p>
        </p:txBody>
      </p:sp>
      <p:sp>
        <p:nvSpPr>
          <p:cNvPr id="3" name="Content Placeholder 2">
            <a:extLst>
              <a:ext uri="{FF2B5EF4-FFF2-40B4-BE49-F238E27FC236}">
                <a16:creationId xmlns:a16="http://schemas.microsoft.com/office/drawing/2014/main" id="{1046A1CE-1550-2F69-DA28-C6F269E515B4}"/>
              </a:ext>
            </a:extLst>
          </p:cNvPr>
          <p:cNvSpPr>
            <a:spLocks noGrp="1"/>
          </p:cNvSpPr>
          <p:nvPr>
            <p:ph idx="1"/>
          </p:nvPr>
        </p:nvSpPr>
        <p:spPr/>
        <p:txBody>
          <a:bodyPr/>
          <a:lstStyle/>
          <a:p>
            <a:r>
              <a:rPr lang="en-CA" b="0" i="0" dirty="0">
                <a:effectLst/>
              </a:rPr>
              <a:t>The Canadian Land Surface Scheme Including Biogeochemical Cycles (</a:t>
            </a:r>
            <a:r>
              <a:rPr lang="en-CA" b="1" i="0" dirty="0">
                <a:effectLst/>
              </a:rPr>
              <a:t>CLASSIC</a:t>
            </a:r>
            <a:r>
              <a:rPr lang="en-CA" b="0" i="0" dirty="0">
                <a:effectLst/>
              </a:rPr>
              <a:t>)</a:t>
            </a:r>
          </a:p>
          <a:p>
            <a:r>
              <a:rPr lang="en-CA" dirty="0"/>
              <a:t>The land surface component of the Canadian Earth System Model (</a:t>
            </a:r>
            <a:r>
              <a:rPr lang="en-CA" dirty="0" err="1"/>
              <a:t>CanESM</a:t>
            </a:r>
            <a:r>
              <a:rPr lang="en-CA" dirty="0"/>
              <a:t>)</a:t>
            </a:r>
          </a:p>
          <a:p>
            <a:r>
              <a:rPr lang="en-CA" dirty="0"/>
              <a:t>Developed and maintained by Environment and Climate Change Canada</a:t>
            </a:r>
            <a:endParaRPr lang="en-US" dirty="0"/>
          </a:p>
        </p:txBody>
      </p:sp>
    </p:spTree>
    <p:extLst>
      <p:ext uri="{BB962C8B-B14F-4D97-AF65-F5344CB8AC3E}">
        <p14:creationId xmlns:p14="http://schemas.microsoft.com/office/powerpoint/2010/main" val="3734750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06200-F677-23D4-6BD5-4575868EA9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0D88FB-C4CC-7D54-8E02-BE1B6B3D069E}"/>
              </a:ext>
            </a:extLst>
          </p:cNvPr>
          <p:cNvSpPr>
            <a:spLocks noGrp="1"/>
          </p:cNvSpPr>
          <p:nvPr>
            <p:ph type="title"/>
          </p:nvPr>
        </p:nvSpPr>
        <p:spPr/>
        <p:txBody>
          <a:bodyPr/>
          <a:lstStyle/>
          <a:p>
            <a:r>
              <a:rPr lang="en-US" dirty="0"/>
              <a:t>CLASSIC</a:t>
            </a:r>
          </a:p>
        </p:txBody>
      </p:sp>
      <p:pic>
        <p:nvPicPr>
          <p:cNvPr id="5" name="Picture 4" descr="A close-up of a white background&#10;&#10;AI-generated content may be incorrect.">
            <a:extLst>
              <a:ext uri="{FF2B5EF4-FFF2-40B4-BE49-F238E27FC236}">
                <a16:creationId xmlns:a16="http://schemas.microsoft.com/office/drawing/2014/main" id="{B01D3816-AAF7-6EE4-A7C2-9AB591773227}"/>
              </a:ext>
            </a:extLst>
          </p:cNvPr>
          <p:cNvPicPr>
            <a:picLocks noChangeAspect="1"/>
          </p:cNvPicPr>
          <p:nvPr/>
        </p:nvPicPr>
        <p:blipFill>
          <a:blip r:embed="rId3"/>
          <a:stretch>
            <a:fillRect/>
          </a:stretch>
        </p:blipFill>
        <p:spPr>
          <a:xfrm>
            <a:off x="131387" y="1943100"/>
            <a:ext cx="4768850" cy="1370466"/>
          </a:xfrm>
          <a:prstGeom prst="rect">
            <a:avLst/>
          </a:prstGeom>
        </p:spPr>
      </p:pic>
      <p:pic>
        <p:nvPicPr>
          <p:cNvPr id="9" name="Picture 8" descr="A graph of different colored lines&#10;&#10;AI-generated content may be incorrect.">
            <a:extLst>
              <a:ext uri="{FF2B5EF4-FFF2-40B4-BE49-F238E27FC236}">
                <a16:creationId xmlns:a16="http://schemas.microsoft.com/office/drawing/2014/main" id="{665F222A-82FF-2602-7A9C-BD2B8F444090}"/>
              </a:ext>
            </a:extLst>
          </p:cNvPr>
          <p:cNvPicPr>
            <a:picLocks noChangeAspect="1"/>
          </p:cNvPicPr>
          <p:nvPr/>
        </p:nvPicPr>
        <p:blipFill>
          <a:blip r:embed="rId4"/>
          <a:stretch>
            <a:fillRect/>
          </a:stretch>
        </p:blipFill>
        <p:spPr>
          <a:xfrm>
            <a:off x="513772" y="3383649"/>
            <a:ext cx="3875348" cy="3399140"/>
          </a:xfrm>
          <a:prstGeom prst="rect">
            <a:avLst/>
          </a:prstGeom>
        </p:spPr>
      </p:pic>
      <p:pic>
        <p:nvPicPr>
          <p:cNvPr id="11" name="Picture 10" descr="A close-up of a message&#10;&#10;AI-generated content may be incorrect.">
            <a:extLst>
              <a:ext uri="{FF2B5EF4-FFF2-40B4-BE49-F238E27FC236}">
                <a16:creationId xmlns:a16="http://schemas.microsoft.com/office/drawing/2014/main" id="{52707D3D-BB70-F97C-44B8-CCC985A64B32}"/>
              </a:ext>
            </a:extLst>
          </p:cNvPr>
          <p:cNvPicPr>
            <a:picLocks noChangeAspect="1"/>
          </p:cNvPicPr>
          <p:nvPr/>
        </p:nvPicPr>
        <p:blipFill>
          <a:blip r:embed="rId5"/>
          <a:stretch>
            <a:fillRect/>
          </a:stretch>
        </p:blipFill>
        <p:spPr>
          <a:xfrm>
            <a:off x="6331065" y="149457"/>
            <a:ext cx="5423131" cy="1793643"/>
          </a:xfrm>
          <a:prstGeom prst="rect">
            <a:avLst/>
          </a:prstGeom>
        </p:spPr>
      </p:pic>
      <p:pic>
        <p:nvPicPr>
          <p:cNvPr id="13" name="Picture 12" descr="A map of the north america&#10;&#10;AI-generated content may be incorrect.">
            <a:extLst>
              <a:ext uri="{FF2B5EF4-FFF2-40B4-BE49-F238E27FC236}">
                <a16:creationId xmlns:a16="http://schemas.microsoft.com/office/drawing/2014/main" id="{22981F22-EA73-025F-9D22-6FC20D51B78C}"/>
              </a:ext>
            </a:extLst>
          </p:cNvPr>
          <p:cNvPicPr>
            <a:picLocks noChangeAspect="1"/>
          </p:cNvPicPr>
          <p:nvPr/>
        </p:nvPicPr>
        <p:blipFill>
          <a:blip r:embed="rId6"/>
          <a:stretch>
            <a:fillRect/>
          </a:stretch>
        </p:blipFill>
        <p:spPr>
          <a:xfrm>
            <a:off x="4900237" y="1943100"/>
            <a:ext cx="7327900" cy="4914900"/>
          </a:xfrm>
          <a:prstGeom prst="rect">
            <a:avLst/>
          </a:prstGeom>
        </p:spPr>
      </p:pic>
    </p:spTree>
    <p:extLst>
      <p:ext uri="{BB962C8B-B14F-4D97-AF65-F5344CB8AC3E}">
        <p14:creationId xmlns:p14="http://schemas.microsoft.com/office/powerpoint/2010/main" val="2844043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B078C-CEA1-CB6E-9D4D-71D10D54D4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797A56-D68D-A9A6-896D-5A9BDD879555}"/>
              </a:ext>
            </a:extLst>
          </p:cNvPr>
          <p:cNvSpPr>
            <a:spLocks noGrp="1"/>
          </p:cNvSpPr>
          <p:nvPr>
            <p:ph type="title"/>
          </p:nvPr>
        </p:nvSpPr>
        <p:spPr/>
        <p:txBody>
          <a:bodyPr/>
          <a:lstStyle/>
          <a:p>
            <a:r>
              <a:rPr lang="en-US" dirty="0"/>
              <a:t>What we’ll do today</a:t>
            </a:r>
          </a:p>
        </p:txBody>
      </p:sp>
      <p:sp>
        <p:nvSpPr>
          <p:cNvPr id="3" name="Content Placeholder 2">
            <a:extLst>
              <a:ext uri="{FF2B5EF4-FFF2-40B4-BE49-F238E27FC236}">
                <a16:creationId xmlns:a16="http://schemas.microsoft.com/office/drawing/2014/main" id="{1DCC558A-136A-3DA2-1456-5E6A460CB5E5}"/>
              </a:ext>
            </a:extLst>
          </p:cNvPr>
          <p:cNvSpPr>
            <a:spLocks noGrp="1"/>
          </p:cNvSpPr>
          <p:nvPr>
            <p:ph idx="1"/>
          </p:nvPr>
        </p:nvSpPr>
        <p:spPr>
          <a:xfrm>
            <a:off x="838200" y="1825625"/>
            <a:ext cx="5695604" cy="4351338"/>
          </a:xfrm>
        </p:spPr>
        <p:txBody>
          <a:bodyPr/>
          <a:lstStyle/>
          <a:p>
            <a:r>
              <a:rPr lang="en-US" dirty="0"/>
              <a:t>Run a CLASSIC simulation for a case study site on a DRAC high performance computer (HPC)</a:t>
            </a:r>
          </a:p>
        </p:txBody>
      </p:sp>
      <p:pic>
        <p:nvPicPr>
          <p:cNvPr id="5122" name="Picture 2" descr="Map of Canada - Cities and Roads - GIS Geography">
            <a:extLst>
              <a:ext uri="{FF2B5EF4-FFF2-40B4-BE49-F238E27FC236}">
                <a16:creationId xmlns:a16="http://schemas.microsoft.com/office/drawing/2014/main" id="{CF7F15B4-364E-66B0-8A50-2C73DCD8D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9754" y="1346662"/>
            <a:ext cx="5046778" cy="4164676"/>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Marker with solid fill">
            <a:extLst>
              <a:ext uri="{FF2B5EF4-FFF2-40B4-BE49-F238E27FC236}">
                <a16:creationId xmlns:a16="http://schemas.microsoft.com/office/drawing/2014/main" id="{88098923-78B1-BAD1-8AAE-D7DF132201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72523" y="4167966"/>
            <a:ext cx="702006" cy="702006"/>
          </a:xfrm>
          <a:prstGeom prst="rect">
            <a:avLst/>
          </a:prstGeom>
        </p:spPr>
      </p:pic>
      <p:sp>
        <p:nvSpPr>
          <p:cNvPr id="6" name="TextBox 5">
            <a:extLst>
              <a:ext uri="{FF2B5EF4-FFF2-40B4-BE49-F238E27FC236}">
                <a16:creationId xmlns:a16="http://schemas.microsoft.com/office/drawing/2014/main" id="{901F9D7F-959C-37ED-B271-41AAE28FE0B5}"/>
              </a:ext>
            </a:extLst>
          </p:cNvPr>
          <p:cNvSpPr txBox="1"/>
          <p:nvPr/>
        </p:nvSpPr>
        <p:spPr>
          <a:xfrm>
            <a:off x="10530840" y="6488668"/>
            <a:ext cx="1645920" cy="369332"/>
          </a:xfrm>
          <a:prstGeom prst="rect">
            <a:avLst/>
          </a:prstGeom>
          <a:noFill/>
        </p:spPr>
        <p:txBody>
          <a:bodyPr wrap="square" rtlCol="0">
            <a:spAutoFit/>
          </a:bodyPr>
          <a:lstStyle/>
          <a:p>
            <a:r>
              <a:rPr lang="en-US" dirty="0">
                <a:hlinkClick r:id="rId6"/>
              </a:rPr>
              <a:t>GISGeography</a:t>
            </a:r>
            <a:endParaRPr lang="en-US" dirty="0"/>
          </a:p>
        </p:txBody>
      </p:sp>
    </p:spTree>
    <p:extLst>
      <p:ext uri="{BB962C8B-B14F-4D97-AF65-F5344CB8AC3E}">
        <p14:creationId xmlns:p14="http://schemas.microsoft.com/office/powerpoint/2010/main" val="2361135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785F0-8034-473F-4A5D-B09392E83B94}"/>
              </a:ext>
            </a:extLst>
          </p:cNvPr>
          <p:cNvSpPr>
            <a:spLocks noGrp="1"/>
          </p:cNvSpPr>
          <p:nvPr>
            <p:ph type="title"/>
          </p:nvPr>
        </p:nvSpPr>
        <p:spPr/>
        <p:txBody>
          <a:bodyPr/>
          <a:lstStyle/>
          <a:p>
            <a:r>
              <a:rPr lang="en-US" dirty="0"/>
              <a:t>What we’ll do today</a:t>
            </a:r>
          </a:p>
        </p:txBody>
      </p:sp>
      <p:sp>
        <p:nvSpPr>
          <p:cNvPr id="3" name="Content Placeholder 2">
            <a:extLst>
              <a:ext uri="{FF2B5EF4-FFF2-40B4-BE49-F238E27FC236}">
                <a16:creationId xmlns:a16="http://schemas.microsoft.com/office/drawing/2014/main" id="{BAF88DF7-E46E-9B5B-18E4-A5B620959425}"/>
              </a:ext>
            </a:extLst>
          </p:cNvPr>
          <p:cNvSpPr>
            <a:spLocks noGrp="1"/>
          </p:cNvSpPr>
          <p:nvPr>
            <p:ph idx="1"/>
          </p:nvPr>
        </p:nvSpPr>
        <p:spPr>
          <a:xfrm>
            <a:off x="838200" y="1825625"/>
            <a:ext cx="5695604" cy="4351338"/>
          </a:xfrm>
        </p:spPr>
        <p:txBody>
          <a:bodyPr/>
          <a:lstStyle/>
          <a:p>
            <a:r>
              <a:rPr lang="en-US" dirty="0"/>
              <a:t>Run a CLASSIC simulation for a case study site on a DRAC high performance computer (HPC)</a:t>
            </a:r>
          </a:p>
          <a:p>
            <a:pPr lvl="1"/>
            <a:r>
              <a:rPr lang="en-US" dirty="0"/>
              <a:t>Boreal </a:t>
            </a:r>
            <a:r>
              <a:rPr lang="en-US" dirty="0" err="1"/>
              <a:t>Mixedwood</a:t>
            </a:r>
            <a:r>
              <a:rPr lang="en-US" dirty="0"/>
              <a:t> Forest</a:t>
            </a:r>
          </a:p>
          <a:p>
            <a:pPr lvl="1"/>
            <a:r>
              <a:rPr lang="en-US" dirty="0"/>
              <a:t>Selectively logged in 1930’s</a:t>
            </a:r>
          </a:p>
          <a:p>
            <a:pPr lvl="1"/>
            <a:r>
              <a:rPr lang="en-US" dirty="0"/>
              <a:t>Avg. forest age 85 to 90 years old</a:t>
            </a:r>
          </a:p>
        </p:txBody>
      </p:sp>
      <p:pic>
        <p:nvPicPr>
          <p:cNvPr id="13" name="Picture 2" descr="Map of Canada - Cities and Roads - GIS Geography">
            <a:extLst>
              <a:ext uri="{FF2B5EF4-FFF2-40B4-BE49-F238E27FC236}">
                <a16:creationId xmlns:a16="http://schemas.microsoft.com/office/drawing/2014/main" id="{AA1B9927-CF82-8DCA-4A8D-241D27099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9754" y="1346662"/>
            <a:ext cx="5046778" cy="4164676"/>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Marker with solid fill">
            <a:extLst>
              <a:ext uri="{FF2B5EF4-FFF2-40B4-BE49-F238E27FC236}">
                <a16:creationId xmlns:a16="http://schemas.microsoft.com/office/drawing/2014/main" id="{3C3C8792-85B7-8F23-4871-FB8F872954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72523" y="4167966"/>
            <a:ext cx="702006" cy="702006"/>
          </a:xfrm>
          <a:prstGeom prst="rect">
            <a:avLst/>
          </a:prstGeom>
        </p:spPr>
      </p:pic>
      <p:sp>
        <p:nvSpPr>
          <p:cNvPr id="15" name="TextBox 14">
            <a:extLst>
              <a:ext uri="{FF2B5EF4-FFF2-40B4-BE49-F238E27FC236}">
                <a16:creationId xmlns:a16="http://schemas.microsoft.com/office/drawing/2014/main" id="{98132A3F-5936-0A31-405E-66581A2125D2}"/>
              </a:ext>
            </a:extLst>
          </p:cNvPr>
          <p:cNvSpPr txBox="1"/>
          <p:nvPr/>
        </p:nvSpPr>
        <p:spPr>
          <a:xfrm>
            <a:off x="10530840" y="6488668"/>
            <a:ext cx="1645920" cy="369332"/>
          </a:xfrm>
          <a:prstGeom prst="rect">
            <a:avLst/>
          </a:prstGeom>
          <a:noFill/>
        </p:spPr>
        <p:txBody>
          <a:bodyPr wrap="square" rtlCol="0">
            <a:spAutoFit/>
          </a:bodyPr>
          <a:lstStyle/>
          <a:p>
            <a:r>
              <a:rPr lang="en-US" dirty="0">
                <a:hlinkClick r:id="rId6"/>
              </a:rPr>
              <a:t>GISGeography</a:t>
            </a:r>
            <a:endParaRPr lang="en-US" dirty="0"/>
          </a:p>
        </p:txBody>
      </p:sp>
    </p:spTree>
    <p:extLst>
      <p:ext uri="{BB962C8B-B14F-4D97-AF65-F5344CB8AC3E}">
        <p14:creationId xmlns:p14="http://schemas.microsoft.com/office/powerpoint/2010/main" val="36698675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D964A-789E-FC0A-FF79-BCCF3D1A5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2B4CF0-F1FF-AD6B-8831-A38142DFD8F4}"/>
              </a:ext>
            </a:extLst>
          </p:cNvPr>
          <p:cNvSpPr>
            <a:spLocks noGrp="1"/>
          </p:cNvSpPr>
          <p:nvPr>
            <p:ph type="title"/>
          </p:nvPr>
        </p:nvSpPr>
        <p:spPr/>
        <p:txBody>
          <a:bodyPr/>
          <a:lstStyle/>
          <a:p>
            <a:r>
              <a:rPr lang="en-US" dirty="0"/>
              <a:t>What we’ll do today</a:t>
            </a:r>
          </a:p>
        </p:txBody>
      </p:sp>
      <p:sp>
        <p:nvSpPr>
          <p:cNvPr id="3" name="Content Placeholder 2">
            <a:extLst>
              <a:ext uri="{FF2B5EF4-FFF2-40B4-BE49-F238E27FC236}">
                <a16:creationId xmlns:a16="http://schemas.microsoft.com/office/drawing/2014/main" id="{95925675-B9D4-56A3-C26D-5037E67CADE3}"/>
              </a:ext>
            </a:extLst>
          </p:cNvPr>
          <p:cNvSpPr>
            <a:spLocks noGrp="1"/>
          </p:cNvSpPr>
          <p:nvPr>
            <p:ph idx="1"/>
          </p:nvPr>
        </p:nvSpPr>
        <p:spPr>
          <a:xfrm>
            <a:off x="838200" y="1825625"/>
            <a:ext cx="5695604" cy="4351338"/>
          </a:xfrm>
        </p:spPr>
        <p:txBody>
          <a:bodyPr/>
          <a:lstStyle/>
          <a:p>
            <a:r>
              <a:rPr lang="en-US" dirty="0"/>
              <a:t>Run a CLASSIC simulation for a case study site on a DRAC high performance computer (HPC)</a:t>
            </a:r>
          </a:p>
          <a:p>
            <a:pPr lvl="1"/>
            <a:r>
              <a:rPr lang="en-US" dirty="0"/>
              <a:t>Boreal </a:t>
            </a:r>
            <a:r>
              <a:rPr lang="en-US" dirty="0" err="1"/>
              <a:t>Mixedwood</a:t>
            </a:r>
            <a:r>
              <a:rPr lang="en-US" dirty="0"/>
              <a:t> Forest</a:t>
            </a:r>
          </a:p>
          <a:p>
            <a:pPr lvl="1"/>
            <a:r>
              <a:rPr lang="en-US" dirty="0"/>
              <a:t>Selectively logged in 1930’s</a:t>
            </a:r>
          </a:p>
          <a:p>
            <a:pPr lvl="1"/>
            <a:r>
              <a:rPr lang="en-US" dirty="0"/>
              <a:t>Avg. forest age 85 to 90 years old</a:t>
            </a:r>
          </a:p>
          <a:p>
            <a:pPr lvl="1"/>
            <a:r>
              <a:rPr lang="en-US" b="1" dirty="0">
                <a:solidFill>
                  <a:srgbClr val="C00000"/>
                </a:solidFill>
              </a:rPr>
              <a:t>Eddy covariance tower </a:t>
            </a:r>
            <a:r>
              <a:rPr lang="en-US" dirty="0"/>
              <a:t>location</a:t>
            </a:r>
          </a:p>
        </p:txBody>
      </p:sp>
      <p:pic>
        <p:nvPicPr>
          <p:cNvPr id="7170" name="Picture 2" descr="Site Info for US-Ho1- AmeriFlux">
            <a:extLst>
              <a:ext uri="{FF2B5EF4-FFF2-40B4-BE49-F238E27FC236}">
                <a16:creationId xmlns:a16="http://schemas.microsoft.com/office/drawing/2014/main" id="{C9FAF51D-A178-145B-A418-1CE01E873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FC72547-F91E-E60A-7FFB-AA3BA6E28536}"/>
              </a:ext>
            </a:extLst>
          </p:cNvPr>
          <p:cNvSpPr txBox="1"/>
          <p:nvPr/>
        </p:nvSpPr>
        <p:spPr>
          <a:xfrm>
            <a:off x="10972800" y="6488668"/>
            <a:ext cx="1219200" cy="369332"/>
          </a:xfrm>
          <a:prstGeom prst="rect">
            <a:avLst/>
          </a:prstGeom>
          <a:noFill/>
        </p:spPr>
        <p:txBody>
          <a:bodyPr wrap="square" rtlCol="0">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AmeriFlux</a:t>
            </a:r>
            <a:endParaRPr lang="en-US" dirty="0">
              <a:solidFill>
                <a:schemeClr val="bg1"/>
              </a:solidFill>
            </a:endParaRPr>
          </a:p>
        </p:txBody>
      </p:sp>
    </p:spTree>
    <p:extLst>
      <p:ext uri="{BB962C8B-B14F-4D97-AF65-F5344CB8AC3E}">
        <p14:creationId xmlns:p14="http://schemas.microsoft.com/office/powerpoint/2010/main" val="2909343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E2C6D-F7A3-EA1E-B591-F35483E66B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FE9E8B-BA0C-44EF-D70E-6414764190F2}"/>
              </a:ext>
            </a:extLst>
          </p:cNvPr>
          <p:cNvSpPr>
            <a:spLocks noGrp="1"/>
          </p:cNvSpPr>
          <p:nvPr>
            <p:ph type="title"/>
          </p:nvPr>
        </p:nvSpPr>
        <p:spPr/>
        <p:txBody>
          <a:bodyPr/>
          <a:lstStyle/>
          <a:p>
            <a:r>
              <a:rPr lang="en-US" dirty="0"/>
              <a:t>What we’ll do today</a:t>
            </a:r>
          </a:p>
        </p:txBody>
      </p:sp>
      <p:sp>
        <p:nvSpPr>
          <p:cNvPr id="3" name="Content Placeholder 2">
            <a:extLst>
              <a:ext uri="{FF2B5EF4-FFF2-40B4-BE49-F238E27FC236}">
                <a16:creationId xmlns:a16="http://schemas.microsoft.com/office/drawing/2014/main" id="{C5716314-00A1-AB7B-EA11-07832EE91FB2}"/>
              </a:ext>
            </a:extLst>
          </p:cNvPr>
          <p:cNvSpPr>
            <a:spLocks noGrp="1"/>
          </p:cNvSpPr>
          <p:nvPr>
            <p:ph idx="1"/>
          </p:nvPr>
        </p:nvSpPr>
        <p:spPr>
          <a:xfrm>
            <a:off x="838200" y="1825625"/>
            <a:ext cx="5695604" cy="4351338"/>
          </a:xfrm>
        </p:spPr>
        <p:txBody>
          <a:bodyPr/>
          <a:lstStyle/>
          <a:p>
            <a:r>
              <a:rPr lang="en-US" dirty="0"/>
              <a:t>Run a CLASSIC simulation for a case study site on a DRAC high performance computer (HPC)</a:t>
            </a:r>
          </a:p>
          <a:p>
            <a:pPr lvl="1"/>
            <a:r>
              <a:rPr lang="en-US" dirty="0"/>
              <a:t>Boreal </a:t>
            </a:r>
            <a:r>
              <a:rPr lang="en-US" dirty="0" err="1"/>
              <a:t>Mixedwood</a:t>
            </a:r>
            <a:r>
              <a:rPr lang="en-US" dirty="0"/>
              <a:t> Forest</a:t>
            </a:r>
          </a:p>
          <a:p>
            <a:pPr lvl="1"/>
            <a:r>
              <a:rPr lang="en-US" dirty="0"/>
              <a:t>Selectively logged in 1930’s</a:t>
            </a:r>
          </a:p>
          <a:p>
            <a:pPr lvl="1"/>
            <a:r>
              <a:rPr lang="en-US" dirty="0"/>
              <a:t>Avg. forest age 85 to 90 years old</a:t>
            </a:r>
          </a:p>
          <a:p>
            <a:pPr lvl="1"/>
            <a:r>
              <a:rPr lang="en-US" b="1" dirty="0">
                <a:solidFill>
                  <a:srgbClr val="C00000"/>
                </a:solidFill>
              </a:rPr>
              <a:t>Eddy covariance tower </a:t>
            </a:r>
            <a:r>
              <a:rPr lang="en-US" dirty="0"/>
              <a:t>location</a:t>
            </a:r>
          </a:p>
        </p:txBody>
      </p:sp>
      <p:pic>
        <p:nvPicPr>
          <p:cNvPr id="7170" name="Picture 2" descr="Site Info for US-Ho1- AmeriFlux">
            <a:extLst>
              <a:ext uri="{FF2B5EF4-FFF2-40B4-BE49-F238E27FC236}">
                <a16:creationId xmlns:a16="http://schemas.microsoft.com/office/drawing/2014/main" id="{77C0454C-CBCF-02C1-E639-FFB858593B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0E7E3A-AAF1-EB0E-829B-1DB7A1FFF4DA}"/>
              </a:ext>
            </a:extLst>
          </p:cNvPr>
          <p:cNvSpPr txBox="1"/>
          <p:nvPr/>
        </p:nvSpPr>
        <p:spPr>
          <a:xfrm>
            <a:off x="10972800" y="6488668"/>
            <a:ext cx="1219200" cy="369332"/>
          </a:xfrm>
          <a:prstGeom prst="rect">
            <a:avLst/>
          </a:prstGeom>
          <a:noFill/>
        </p:spPr>
        <p:txBody>
          <a:bodyPr wrap="square" rtlCol="0">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AmeriFlux</a:t>
            </a:r>
            <a:endParaRPr lang="en-US" dirty="0">
              <a:solidFill>
                <a:schemeClr val="bg1"/>
              </a:solidFill>
            </a:endParaRPr>
          </a:p>
        </p:txBody>
      </p:sp>
      <p:pic>
        <p:nvPicPr>
          <p:cNvPr id="7" name="Graphic 6" descr="Arrow circle with solid fill">
            <a:extLst>
              <a:ext uri="{FF2B5EF4-FFF2-40B4-BE49-F238E27FC236}">
                <a16:creationId xmlns:a16="http://schemas.microsoft.com/office/drawing/2014/main" id="{24E0CBD1-11AF-DCB1-455A-8F48D32D90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20439" y="2717562"/>
            <a:ext cx="1283732" cy="1283732"/>
          </a:xfrm>
          <a:prstGeom prst="rect">
            <a:avLst/>
          </a:prstGeom>
        </p:spPr>
      </p:pic>
      <p:pic>
        <p:nvPicPr>
          <p:cNvPr id="4" name="Graphic 3" descr="Arrow circle with solid fill">
            <a:extLst>
              <a:ext uri="{FF2B5EF4-FFF2-40B4-BE49-F238E27FC236}">
                <a16:creationId xmlns:a16="http://schemas.microsoft.com/office/drawing/2014/main" id="{01102764-A14E-CE12-11E5-AC37C9AE0A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20439" y="3975806"/>
            <a:ext cx="1052361" cy="1052361"/>
          </a:xfrm>
          <a:prstGeom prst="rect">
            <a:avLst/>
          </a:prstGeom>
        </p:spPr>
      </p:pic>
      <p:pic>
        <p:nvPicPr>
          <p:cNvPr id="5" name="Graphic 4" descr="Arrow circle with solid fill">
            <a:extLst>
              <a:ext uri="{FF2B5EF4-FFF2-40B4-BE49-F238E27FC236}">
                <a16:creationId xmlns:a16="http://schemas.microsoft.com/office/drawing/2014/main" id="{EE3F2769-B7FA-D6E2-2837-0F56A8E316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52573" y="3429000"/>
            <a:ext cx="1161198" cy="1161198"/>
          </a:xfrm>
          <a:prstGeom prst="rect">
            <a:avLst/>
          </a:prstGeom>
        </p:spPr>
      </p:pic>
      <p:pic>
        <p:nvPicPr>
          <p:cNvPr id="8" name="Graphic 7" descr="Arrow circle with solid fill">
            <a:extLst>
              <a:ext uri="{FF2B5EF4-FFF2-40B4-BE49-F238E27FC236}">
                <a16:creationId xmlns:a16="http://schemas.microsoft.com/office/drawing/2014/main" id="{37EBB7C1-4995-9503-9AA8-F6E4BF32D1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43212" y="4712732"/>
            <a:ext cx="1490548" cy="1490548"/>
          </a:xfrm>
          <a:prstGeom prst="rect">
            <a:avLst/>
          </a:prstGeom>
        </p:spPr>
      </p:pic>
    </p:spTree>
    <p:extLst>
      <p:ext uri="{BB962C8B-B14F-4D97-AF65-F5344CB8AC3E}">
        <p14:creationId xmlns:p14="http://schemas.microsoft.com/office/powerpoint/2010/main" val="2921350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0B572-053A-861B-B637-997DF35814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8EFD0B-90D4-9404-0C4E-053D1128C9CE}"/>
              </a:ext>
            </a:extLst>
          </p:cNvPr>
          <p:cNvSpPr>
            <a:spLocks noGrp="1"/>
          </p:cNvSpPr>
          <p:nvPr>
            <p:ph type="title"/>
          </p:nvPr>
        </p:nvSpPr>
        <p:spPr/>
        <p:txBody>
          <a:bodyPr/>
          <a:lstStyle/>
          <a:p>
            <a:r>
              <a:rPr lang="en-US" dirty="0"/>
              <a:t>What we’ll do today</a:t>
            </a:r>
          </a:p>
        </p:txBody>
      </p:sp>
      <p:sp>
        <p:nvSpPr>
          <p:cNvPr id="3" name="Content Placeholder 2">
            <a:extLst>
              <a:ext uri="{FF2B5EF4-FFF2-40B4-BE49-F238E27FC236}">
                <a16:creationId xmlns:a16="http://schemas.microsoft.com/office/drawing/2014/main" id="{20FBCDA1-F78E-8B87-4061-29454B128BF8}"/>
              </a:ext>
            </a:extLst>
          </p:cNvPr>
          <p:cNvSpPr>
            <a:spLocks noGrp="1"/>
          </p:cNvSpPr>
          <p:nvPr>
            <p:ph idx="1"/>
          </p:nvPr>
        </p:nvSpPr>
        <p:spPr>
          <a:xfrm>
            <a:off x="838200" y="1825625"/>
            <a:ext cx="5695604" cy="4351338"/>
          </a:xfrm>
        </p:spPr>
        <p:txBody>
          <a:bodyPr/>
          <a:lstStyle/>
          <a:p>
            <a:r>
              <a:rPr lang="en-US" dirty="0"/>
              <a:t>Run a CLASSIC simulation for a case study site on a DRAC high performance computer (HPC)</a:t>
            </a:r>
          </a:p>
          <a:p>
            <a:pPr lvl="1"/>
            <a:r>
              <a:rPr lang="en-US" dirty="0"/>
              <a:t>Boreal </a:t>
            </a:r>
            <a:r>
              <a:rPr lang="en-US" dirty="0" err="1"/>
              <a:t>Mixedwood</a:t>
            </a:r>
            <a:r>
              <a:rPr lang="en-US" dirty="0"/>
              <a:t> Forest</a:t>
            </a:r>
          </a:p>
          <a:p>
            <a:pPr lvl="1"/>
            <a:r>
              <a:rPr lang="en-US" dirty="0"/>
              <a:t>Selectively logged in 1930’s</a:t>
            </a:r>
          </a:p>
          <a:p>
            <a:pPr lvl="1"/>
            <a:r>
              <a:rPr lang="en-US" dirty="0"/>
              <a:t>Avg. forest age 85 to 90 years old</a:t>
            </a:r>
          </a:p>
          <a:p>
            <a:pPr lvl="1"/>
            <a:r>
              <a:rPr lang="en-US" b="1" dirty="0">
                <a:solidFill>
                  <a:srgbClr val="C00000"/>
                </a:solidFill>
              </a:rPr>
              <a:t>Eddy covariance tower </a:t>
            </a:r>
            <a:r>
              <a:rPr lang="en-US" dirty="0"/>
              <a:t>location</a:t>
            </a:r>
          </a:p>
          <a:p>
            <a:r>
              <a:rPr lang="en-US" dirty="0"/>
              <a:t>Compare CLASSIC simulation to observed eddy covariance data</a:t>
            </a:r>
          </a:p>
        </p:txBody>
      </p:sp>
      <p:pic>
        <p:nvPicPr>
          <p:cNvPr id="7170" name="Picture 2" descr="Site Info for US-Ho1- AmeriFlux">
            <a:extLst>
              <a:ext uri="{FF2B5EF4-FFF2-40B4-BE49-F238E27FC236}">
                <a16:creationId xmlns:a16="http://schemas.microsoft.com/office/drawing/2014/main" id="{BCFF45B4-00F2-5158-322D-8E5EFDAAD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E4AF34-BBFC-0F3A-92B0-739A07E7ED96}"/>
              </a:ext>
            </a:extLst>
          </p:cNvPr>
          <p:cNvSpPr txBox="1"/>
          <p:nvPr/>
        </p:nvSpPr>
        <p:spPr>
          <a:xfrm>
            <a:off x="10972800" y="6488668"/>
            <a:ext cx="1219200" cy="369332"/>
          </a:xfrm>
          <a:prstGeom prst="rect">
            <a:avLst/>
          </a:prstGeom>
          <a:noFill/>
        </p:spPr>
        <p:txBody>
          <a:bodyPr wrap="square" rtlCol="0">
            <a:spAutoFit/>
          </a:bodyPr>
          <a:lstStyle/>
          <a:p>
            <a:r>
              <a:rPr lang="en-US" dirty="0">
                <a:solidFill>
                  <a:schemeClr val="bg1"/>
                </a:solidFill>
                <a:hlinkClick r:id="rId4">
                  <a:extLst>
                    <a:ext uri="{A12FA001-AC4F-418D-AE19-62706E023703}">
                      <ahyp:hlinkClr xmlns:ahyp="http://schemas.microsoft.com/office/drawing/2018/hyperlinkcolor" val="tx"/>
                    </a:ext>
                  </a:extLst>
                </a:hlinkClick>
              </a:rPr>
              <a:t>AmeriFlux</a:t>
            </a:r>
            <a:endParaRPr lang="en-US" dirty="0">
              <a:solidFill>
                <a:schemeClr val="bg1"/>
              </a:solidFill>
            </a:endParaRPr>
          </a:p>
        </p:txBody>
      </p:sp>
      <p:pic>
        <p:nvPicPr>
          <p:cNvPr id="7" name="Graphic 6" descr="Arrow circle with solid fill">
            <a:extLst>
              <a:ext uri="{FF2B5EF4-FFF2-40B4-BE49-F238E27FC236}">
                <a16:creationId xmlns:a16="http://schemas.microsoft.com/office/drawing/2014/main" id="{BFD747B3-0209-3014-B19C-F470D74E22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20439" y="2717562"/>
            <a:ext cx="1283732" cy="1283732"/>
          </a:xfrm>
          <a:prstGeom prst="rect">
            <a:avLst/>
          </a:prstGeom>
        </p:spPr>
      </p:pic>
      <p:pic>
        <p:nvPicPr>
          <p:cNvPr id="4" name="Graphic 3" descr="Arrow circle with solid fill">
            <a:extLst>
              <a:ext uri="{FF2B5EF4-FFF2-40B4-BE49-F238E27FC236}">
                <a16:creationId xmlns:a16="http://schemas.microsoft.com/office/drawing/2014/main" id="{0B39CAC4-58FD-42A9-D737-F7B65190AA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20439" y="3975806"/>
            <a:ext cx="1052361" cy="1052361"/>
          </a:xfrm>
          <a:prstGeom prst="rect">
            <a:avLst/>
          </a:prstGeom>
        </p:spPr>
      </p:pic>
      <p:pic>
        <p:nvPicPr>
          <p:cNvPr id="5" name="Graphic 4" descr="Arrow circle with solid fill">
            <a:extLst>
              <a:ext uri="{FF2B5EF4-FFF2-40B4-BE49-F238E27FC236}">
                <a16:creationId xmlns:a16="http://schemas.microsoft.com/office/drawing/2014/main" id="{96D1964C-3603-ED8C-A791-107911D135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52573" y="3429000"/>
            <a:ext cx="1161198" cy="1161198"/>
          </a:xfrm>
          <a:prstGeom prst="rect">
            <a:avLst/>
          </a:prstGeom>
        </p:spPr>
      </p:pic>
      <p:pic>
        <p:nvPicPr>
          <p:cNvPr id="8" name="Graphic 7" descr="Arrow circle with solid fill">
            <a:extLst>
              <a:ext uri="{FF2B5EF4-FFF2-40B4-BE49-F238E27FC236}">
                <a16:creationId xmlns:a16="http://schemas.microsoft.com/office/drawing/2014/main" id="{6C2BC0C7-4B54-39C5-043F-16B4B87458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43212" y="4712732"/>
            <a:ext cx="1490548" cy="1490548"/>
          </a:xfrm>
          <a:prstGeom prst="rect">
            <a:avLst/>
          </a:prstGeom>
        </p:spPr>
      </p:pic>
    </p:spTree>
    <p:extLst>
      <p:ext uri="{BB962C8B-B14F-4D97-AF65-F5344CB8AC3E}">
        <p14:creationId xmlns:p14="http://schemas.microsoft.com/office/powerpoint/2010/main" val="347808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4ABED-8FF6-1F6C-96BB-E0C8DC3E7662}"/>
              </a:ext>
            </a:extLst>
          </p:cNvPr>
          <p:cNvSpPr>
            <a:spLocks noGrp="1"/>
          </p:cNvSpPr>
          <p:nvPr>
            <p:ph type="ctrTitle"/>
          </p:nvPr>
        </p:nvSpPr>
        <p:spPr/>
        <p:txBody>
          <a:bodyPr/>
          <a:lstStyle/>
          <a:p>
            <a:r>
              <a:rPr lang="en-US" dirty="0"/>
              <a:t>Using the Terminal</a:t>
            </a:r>
          </a:p>
        </p:txBody>
      </p:sp>
    </p:spTree>
    <p:extLst>
      <p:ext uri="{BB962C8B-B14F-4D97-AF65-F5344CB8AC3E}">
        <p14:creationId xmlns:p14="http://schemas.microsoft.com/office/powerpoint/2010/main" val="3200636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he Linux command line for beginners | Ubuntu">
            <a:extLst>
              <a:ext uri="{FF2B5EF4-FFF2-40B4-BE49-F238E27FC236}">
                <a16:creationId xmlns:a16="http://schemas.microsoft.com/office/drawing/2014/main" id="{5EDC7236-0BFB-661F-6082-9AD68EFFE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95300"/>
            <a:ext cx="9906000" cy="5867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0D396C-91F3-E527-C67A-609CA18CA773}"/>
              </a:ext>
            </a:extLst>
          </p:cNvPr>
          <p:cNvSpPr txBox="1"/>
          <p:nvPr/>
        </p:nvSpPr>
        <p:spPr>
          <a:xfrm>
            <a:off x="11049000" y="6488668"/>
            <a:ext cx="1246909" cy="369332"/>
          </a:xfrm>
          <a:prstGeom prst="rect">
            <a:avLst/>
          </a:prstGeom>
          <a:noFill/>
        </p:spPr>
        <p:txBody>
          <a:bodyPr wrap="square" rtlCol="0">
            <a:spAutoFit/>
          </a:bodyPr>
          <a:lstStyle/>
          <a:p>
            <a:r>
              <a:rPr lang="en-US" dirty="0">
                <a:hlinkClick r:id="rId4"/>
              </a:rPr>
              <a:t>Canonical</a:t>
            </a:r>
            <a:endParaRPr lang="en-US" dirty="0"/>
          </a:p>
        </p:txBody>
      </p:sp>
    </p:spTree>
    <p:extLst>
      <p:ext uri="{BB962C8B-B14F-4D97-AF65-F5344CB8AC3E}">
        <p14:creationId xmlns:p14="http://schemas.microsoft.com/office/powerpoint/2010/main" val="26320311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rtoon of a cat sitting at a desk with computer screens&#10;&#10;AI-generated content may be incorrect.">
            <a:extLst>
              <a:ext uri="{FF2B5EF4-FFF2-40B4-BE49-F238E27FC236}">
                <a16:creationId xmlns:a16="http://schemas.microsoft.com/office/drawing/2014/main" id="{435441BC-C2AE-4FCC-EB76-4FB7D9E00D73}"/>
              </a:ext>
            </a:extLst>
          </p:cNvPr>
          <p:cNvPicPr>
            <a:picLocks noChangeAspect="1"/>
          </p:cNvPicPr>
          <p:nvPr/>
        </p:nvPicPr>
        <p:blipFill>
          <a:blip r:embed="rId3"/>
          <a:stretch>
            <a:fillRect/>
          </a:stretch>
        </p:blipFill>
        <p:spPr>
          <a:xfrm>
            <a:off x="1712422" y="866602"/>
            <a:ext cx="9110748" cy="5124796"/>
          </a:xfrm>
          <a:prstGeom prst="rect">
            <a:avLst/>
          </a:prstGeom>
        </p:spPr>
      </p:pic>
      <p:sp>
        <p:nvSpPr>
          <p:cNvPr id="4" name="TextBox 3">
            <a:extLst>
              <a:ext uri="{FF2B5EF4-FFF2-40B4-BE49-F238E27FC236}">
                <a16:creationId xmlns:a16="http://schemas.microsoft.com/office/drawing/2014/main" id="{25026439-DF6E-4729-F2AE-EFC64B30C22B}"/>
              </a:ext>
            </a:extLst>
          </p:cNvPr>
          <p:cNvSpPr txBox="1"/>
          <p:nvPr/>
        </p:nvSpPr>
        <p:spPr>
          <a:xfrm>
            <a:off x="11244350" y="6488668"/>
            <a:ext cx="947650" cy="369332"/>
          </a:xfrm>
          <a:prstGeom prst="rect">
            <a:avLst/>
          </a:prstGeom>
          <a:noFill/>
        </p:spPr>
        <p:txBody>
          <a:bodyPr wrap="square" rtlCol="0">
            <a:spAutoFit/>
          </a:bodyPr>
          <a:lstStyle/>
          <a:p>
            <a:r>
              <a:rPr lang="en-US" dirty="0">
                <a:hlinkClick r:id="rId4"/>
              </a:rPr>
              <a:t>GIPHY</a:t>
            </a:r>
            <a:endParaRPr lang="en-US" dirty="0"/>
          </a:p>
        </p:txBody>
      </p:sp>
    </p:spTree>
    <p:extLst>
      <p:ext uri="{BB962C8B-B14F-4D97-AF65-F5344CB8AC3E}">
        <p14:creationId xmlns:p14="http://schemas.microsoft.com/office/powerpoint/2010/main" val="4068239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8437-72B3-ADAD-2EB3-56CE5B5FC5E8}"/>
              </a:ext>
            </a:extLst>
          </p:cNvPr>
          <p:cNvSpPr>
            <a:spLocks noGrp="1"/>
          </p:cNvSpPr>
          <p:nvPr>
            <p:ph type="title"/>
          </p:nvPr>
        </p:nvSpPr>
        <p:spPr/>
        <p:txBody>
          <a:bodyPr/>
          <a:lstStyle/>
          <a:p>
            <a:r>
              <a:rPr lang="en-US" dirty="0"/>
              <a:t>Goals of this workshop</a:t>
            </a:r>
          </a:p>
        </p:txBody>
      </p:sp>
      <p:sp>
        <p:nvSpPr>
          <p:cNvPr id="3" name="Content Placeholder 2">
            <a:extLst>
              <a:ext uri="{FF2B5EF4-FFF2-40B4-BE49-F238E27FC236}">
                <a16:creationId xmlns:a16="http://schemas.microsoft.com/office/drawing/2014/main" id="{2369DCAC-AB18-ACCD-3F90-BBD65D656E21}"/>
              </a:ext>
            </a:extLst>
          </p:cNvPr>
          <p:cNvSpPr>
            <a:spLocks noGrp="1"/>
          </p:cNvSpPr>
          <p:nvPr>
            <p:ph idx="1"/>
          </p:nvPr>
        </p:nvSpPr>
        <p:spPr>
          <a:xfrm>
            <a:off x="838200" y="1825625"/>
            <a:ext cx="10515600" cy="2147859"/>
          </a:xfrm>
        </p:spPr>
        <p:txBody>
          <a:bodyPr/>
          <a:lstStyle/>
          <a:p>
            <a:r>
              <a:rPr lang="en-US" dirty="0"/>
              <a:t>Introduce the Digital Research Alliance of Canada (DRAC) and digital research infrastructure (DRI)</a:t>
            </a:r>
          </a:p>
          <a:p>
            <a:r>
              <a:rPr lang="en-US" dirty="0"/>
              <a:t>Introduce terrestrial biosphere models (TBMs) and CLASSIC</a:t>
            </a:r>
          </a:p>
          <a:p>
            <a:r>
              <a:rPr lang="en-US" dirty="0"/>
              <a:t>Hands-on activities with the terminal, DRAC’s DRI, and CLASSIC</a:t>
            </a:r>
          </a:p>
        </p:txBody>
      </p:sp>
    </p:spTree>
    <p:extLst>
      <p:ext uri="{BB962C8B-B14F-4D97-AF65-F5344CB8AC3E}">
        <p14:creationId xmlns:p14="http://schemas.microsoft.com/office/powerpoint/2010/main" val="6821151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C1D06-AB01-1F34-BCCA-823EA34D97BE}"/>
              </a:ext>
            </a:extLst>
          </p:cNvPr>
          <p:cNvSpPr>
            <a:spLocks noGrp="1"/>
          </p:cNvSpPr>
          <p:nvPr>
            <p:ph type="title"/>
          </p:nvPr>
        </p:nvSpPr>
        <p:spPr/>
        <p:txBody>
          <a:bodyPr/>
          <a:lstStyle/>
          <a:p>
            <a:r>
              <a:rPr lang="en-US" dirty="0"/>
              <a:t>Using a High Performance Computer (HPC)</a:t>
            </a:r>
          </a:p>
        </p:txBody>
      </p:sp>
      <p:sp>
        <p:nvSpPr>
          <p:cNvPr id="3" name="Content Placeholder 2">
            <a:extLst>
              <a:ext uri="{FF2B5EF4-FFF2-40B4-BE49-F238E27FC236}">
                <a16:creationId xmlns:a16="http://schemas.microsoft.com/office/drawing/2014/main" id="{E988AA6E-C056-BCD9-BF63-470801D86C85}"/>
              </a:ext>
            </a:extLst>
          </p:cNvPr>
          <p:cNvSpPr>
            <a:spLocks noGrp="1"/>
          </p:cNvSpPr>
          <p:nvPr>
            <p:ph idx="1"/>
          </p:nvPr>
        </p:nvSpPr>
        <p:spPr/>
        <p:txBody>
          <a:bodyPr/>
          <a:lstStyle/>
          <a:p>
            <a:pPr marL="0" indent="0">
              <a:buNone/>
            </a:pPr>
            <a:r>
              <a:rPr lang="en-US" dirty="0"/>
              <a:t>In person</a:t>
            </a:r>
          </a:p>
        </p:txBody>
      </p:sp>
    </p:spTree>
    <p:extLst>
      <p:ext uri="{BB962C8B-B14F-4D97-AF65-F5344CB8AC3E}">
        <p14:creationId xmlns:p14="http://schemas.microsoft.com/office/powerpoint/2010/main" val="4098696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B7A98-DCF5-B168-1EC3-55962D328D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55F57-F96A-69DD-A2A4-675D0BC49A8D}"/>
              </a:ext>
            </a:extLst>
          </p:cNvPr>
          <p:cNvSpPr>
            <a:spLocks noGrp="1"/>
          </p:cNvSpPr>
          <p:nvPr>
            <p:ph type="title"/>
          </p:nvPr>
        </p:nvSpPr>
        <p:spPr/>
        <p:txBody>
          <a:bodyPr/>
          <a:lstStyle/>
          <a:p>
            <a:r>
              <a:rPr lang="en-US" dirty="0"/>
              <a:t>Using a High Performance Computer (HPC)</a:t>
            </a:r>
          </a:p>
        </p:txBody>
      </p:sp>
      <p:sp>
        <p:nvSpPr>
          <p:cNvPr id="3" name="Content Placeholder 2">
            <a:extLst>
              <a:ext uri="{FF2B5EF4-FFF2-40B4-BE49-F238E27FC236}">
                <a16:creationId xmlns:a16="http://schemas.microsoft.com/office/drawing/2014/main" id="{87E1ACD4-3FF8-9F32-3BCD-52C6852A0690}"/>
              </a:ext>
            </a:extLst>
          </p:cNvPr>
          <p:cNvSpPr>
            <a:spLocks noGrp="1"/>
          </p:cNvSpPr>
          <p:nvPr>
            <p:ph idx="1"/>
          </p:nvPr>
        </p:nvSpPr>
        <p:spPr/>
        <p:txBody>
          <a:bodyPr/>
          <a:lstStyle/>
          <a:p>
            <a:pPr marL="0" indent="0">
              <a:buNone/>
            </a:pPr>
            <a:r>
              <a:rPr lang="en-US" dirty="0"/>
              <a:t>In person</a:t>
            </a:r>
          </a:p>
          <a:p>
            <a:pPr marL="0" indent="0">
              <a:buNone/>
            </a:pPr>
            <a:endParaRPr lang="en-US" dirty="0"/>
          </a:p>
          <a:p>
            <a:pPr marL="0" indent="0">
              <a:buNone/>
            </a:pPr>
            <a:r>
              <a:rPr lang="en-US" b="1" dirty="0">
                <a:solidFill>
                  <a:srgbClr val="C00000"/>
                </a:solidFill>
              </a:rPr>
              <a:t>Remote</a:t>
            </a:r>
          </a:p>
        </p:txBody>
      </p:sp>
      <p:pic>
        <p:nvPicPr>
          <p:cNvPr id="5" name="Graphic 4" descr="Computer with solid fill">
            <a:extLst>
              <a:ext uri="{FF2B5EF4-FFF2-40B4-BE49-F238E27FC236}">
                <a16:creationId xmlns:a16="http://schemas.microsoft.com/office/drawing/2014/main" id="{4E5DB0B0-6BDB-9D2A-EA3C-DECC5AD8AB01}"/>
              </a:ext>
            </a:extLst>
          </p:cNvPr>
          <p:cNvPicPr>
            <a:picLocks noChangeAspect="1"/>
          </p:cNvPicPr>
          <p:nvPr/>
        </p:nvPicPr>
        <p:blipFill>
          <a:blip r:embed="rId3">
            <a:extLst>
              <a:ext uri="{96DAC541-7B7A-43D3-8B79-37D633B846F1}">
                <asvg:svgBlip xmlns:asvg="http://schemas.microsoft.com/office/drawing/2016/SVG/main" r:embed="rId4"/>
              </a:ext>
            </a:extLst>
          </a:blip>
          <a:srcRect l="68492"/>
          <a:stretch/>
        </p:blipFill>
        <p:spPr>
          <a:xfrm>
            <a:off x="9559636" y="5058283"/>
            <a:ext cx="581247" cy="1844781"/>
          </a:xfrm>
          <a:prstGeom prst="rect">
            <a:avLst/>
          </a:prstGeom>
        </p:spPr>
      </p:pic>
      <p:pic>
        <p:nvPicPr>
          <p:cNvPr id="7" name="Graphic 6" descr="Laptop with solid fill">
            <a:extLst>
              <a:ext uri="{FF2B5EF4-FFF2-40B4-BE49-F238E27FC236}">
                <a16:creationId xmlns:a16="http://schemas.microsoft.com/office/drawing/2014/main" id="{18085DD2-8DB6-059F-5478-869A07C0DC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6000" y="1229667"/>
            <a:ext cx="2523927" cy="2523927"/>
          </a:xfrm>
          <a:prstGeom prst="rect">
            <a:avLst/>
          </a:prstGeom>
        </p:spPr>
      </p:pic>
      <p:pic>
        <p:nvPicPr>
          <p:cNvPr id="8" name="Graphic 7" descr="Computer with solid fill">
            <a:extLst>
              <a:ext uri="{FF2B5EF4-FFF2-40B4-BE49-F238E27FC236}">
                <a16:creationId xmlns:a16="http://schemas.microsoft.com/office/drawing/2014/main" id="{5F2633B3-C399-97B7-811E-4199116231CF}"/>
              </a:ext>
            </a:extLst>
          </p:cNvPr>
          <p:cNvPicPr>
            <a:picLocks noChangeAspect="1"/>
          </p:cNvPicPr>
          <p:nvPr/>
        </p:nvPicPr>
        <p:blipFill>
          <a:blip r:embed="rId3">
            <a:extLst>
              <a:ext uri="{96DAC541-7B7A-43D3-8B79-37D633B846F1}">
                <asvg:svgBlip xmlns:asvg="http://schemas.microsoft.com/office/drawing/2016/SVG/main" r:embed="rId4"/>
              </a:ext>
            </a:extLst>
          </a:blip>
          <a:srcRect l="68492"/>
          <a:stretch/>
        </p:blipFill>
        <p:spPr>
          <a:xfrm>
            <a:off x="10166094" y="5058283"/>
            <a:ext cx="581247" cy="1844781"/>
          </a:xfrm>
          <a:prstGeom prst="rect">
            <a:avLst/>
          </a:prstGeom>
        </p:spPr>
      </p:pic>
      <p:pic>
        <p:nvPicPr>
          <p:cNvPr id="9" name="Graphic 8" descr="Computer with solid fill">
            <a:extLst>
              <a:ext uri="{FF2B5EF4-FFF2-40B4-BE49-F238E27FC236}">
                <a16:creationId xmlns:a16="http://schemas.microsoft.com/office/drawing/2014/main" id="{D80E86F2-2F67-1A9C-ACAE-8472B7F27C8E}"/>
              </a:ext>
            </a:extLst>
          </p:cNvPr>
          <p:cNvPicPr>
            <a:picLocks noChangeAspect="1"/>
          </p:cNvPicPr>
          <p:nvPr/>
        </p:nvPicPr>
        <p:blipFill>
          <a:blip r:embed="rId3">
            <a:extLst>
              <a:ext uri="{96DAC541-7B7A-43D3-8B79-37D633B846F1}">
                <asvg:svgBlip xmlns:asvg="http://schemas.microsoft.com/office/drawing/2016/SVG/main" r:embed="rId4"/>
              </a:ext>
            </a:extLst>
          </a:blip>
          <a:srcRect l="68492"/>
          <a:stretch/>
        </p:blipFill>
        <p:spPr>
          <a:xfrm>
            <a:off x="10747341" y="5058283"/>
            <a:ext cx="581247" cy="1844781"/>
          </a:xfrm>
          <a:prstGeom prst="rect">
            <a:avLst/>
          </a:prstGeom>
        </p:spPr>
      </p:pic>
      <p:cxnSp>
        <p:nvCxnSpPr>
          <p:cNvPr id="25" name="Straight Connector 24">
            <a:extLst>
              <a:ext uri="{FF2B5EF4-FFF2-40B4-BE49-F238E27FC236}">
                <a16:creationId xmlns:a16="http://schemas.microsoft.com/office/drawing/2014/main" id="{8F974064-D0BF-C0C8-DB4C-BAC15D1ABED7}"/>
              </a:ext>
            </a:extLst>
          </p:cNvPr>
          <p:cNvCxnSpPr/>
          <p:nvPr/>
        </p:nvCxnSpPr>
        <p:spPr>
          <a:xfrm>
            <a:off x="8619927" y="2407505"/>
            <a:ext cx="2244436" cy="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7D3649A-67A0-A3A6-E4CB-4F9D3DB0842C}"/>
              </a:ext>
            </a:extLst>
          </p:cNvPr>
          <p:cNvCxnSpPr>
            <a:cxnSpLocks/>
          </p:cNvCxnSpPr>
          <p:nvPr/>
        </p:nvCxnSpPr>
        <p:spPr>
          <a:xfrm>
            <a:off x="10864363" y="2407505"/>
            <a:ext cx="0" cy="2829503"/>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21444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39527-5556-7ECA-2C2E-A3FBEA1FE703}"/>
              </a:ext>
            </a:extLst>
          </p:cNvPr>
          <p:cNvSpPr>
            <a:spLocks noGrp="1"/>
          </p:cNvSpPr>
          <p:nvPr>
            <p:ph type="title"/>
          </p:nvPr>
        </p:nvSpPr>
        <p:spPr/>
        <p:txBody>
          <a:bodyPr/>
          <a:lstStyle/>
          <a:p>
            <a:r>
              <a:rPr lang="en-US" dirty="0"/>
              <a:t>Graphical User Interface</a:t>
            </a:r>
          </a:p>
        </p:txBody>
      </p:sp>
    </p:spTree>
    <p:extLst>
      <p:ext uri="{BB962C8B-B14F-4D97-AF65-F5344CB8AC3E}">
        <p14:creationId xmlns:p14="http://schemas.microsoft.com/office/powerpoint/2010/main" val="1521987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E201B-3BFA-0559-A964-3347F7000CC3}"/>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9A48769E-0A56-862E-DDA9-1FCEC5D50FED}"/>
              </a:ext>
            </a:extLst>
          </p:cNvPr>
          <p:cNvSpPr>
            <a:spLocks noGrp="1"/>
          </p:cNvSpPr>
          <p:nvPr>
            <p:ph idx="1"/>
          </p:nvPr>
        </p:nvSpPr>
        <p:spPr/>
        <p:txBody>
          <a:bodyPr/>
          <a:lstStyle/>
          <a:p>
            <a:pPr marL="0" indent="0">
              <a:buNone/>
            </a:pPr>
            <a:r>
              <a:rPr lang="en-US" b="1" dirty="0"/>
              <a:t>Terminal: </a:t>
            </a:r>
            <a:r>
              <a:rPr lang="en-CA" b="0" i="0" dirty="0">
                <a:solidFill>
                  <a:srgbClr val="273239"/>
                </a:solidFill>
                <a:effectLst/>
                <a:latin typeface="Nunito" panose="020F0502020204030204" pitchFamily="34" charset="0"/>
              </a:rPr>
              <a:t>a text only input and output environment which allows you to control a computer</a:t>
            </a:r>
          </a:p>
          <a:p>
            <a:pPr marL="0" indent="0">
              <a:buNone/>
            </a:pPr>
            <a:endParaRPr lang="en-CA" dirty="0">
              <a:solidFill>
                <a:srgbClr val="273239"/>
              </a:solidFill>
              <a:latin typeface="Nunito" panose="020F0502020204030204" pitchFamily="34" charset="0"/>
            </a:endParaRPr>
          </a:p>
          <a:p>
            <a:pPr marL="0" indent="0">
              <a:buNone/>
            </a:pPr>
            <a:endParaRPr lang="en-US" b="1" dirty="0"/>
          </a:p>
        </p:txBody>
      </p:sp>
    </p:spTree>
    <p:extLst>
      <p:ext uri="{BB962C8B-B14F-4D97-AF65-F5344CB8AC3E}">
        <p14:creationId xmlns:p14="http://schemas.microsoft.com/office/powerpoint/2010/main" val="31968911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6D591-2BC2-9F48-50B7-C096805DFE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877B84-09E5-D49C-D02E-16DB6DC3BE14}"/>
              </a:ext>
            </a:extLst>
          </p:cNvPr>
          <p:cNvSpPr>
            <a:spLocks noGrp="1"/>
          </p:cNvSpPr>
          <p:nvPr>
            <p:ph type="title"/>
          </p:nvPr>
        </p:nvSpPr>
        <p:spPr/>
        <p:txBody>
          <a:bodyPr/>
          <a:lstStyle/>
          <a:p>
            <a:r>
              <a:rPr lang="en-US" dirty="0"/>
              <a:t>The Terminal</a:t>
            </a:r>
          </a:p>
        </p:txBody>
      </p:sp>
      <p:pic>
        <p:nvPicPr>
          <p:cNvPr id="9" name="Content Placeholder 8" descr="A screenshot of a computer&#10;&#10;AI-generated content may be incorrect.">
            <a:extLst>
              <a:ext uri="{FF2B5EF4-FFF2-40B4-BE49-F238E27FC236}">
                <a16:creationId xmlns:a16="http://schemas.microsoft.com/office/drawing/2014/main" id="{3245D95A-7E77-62E2-F2E5-BAF32203E1F8}"/>
              </a:ext>
            </a:extLst>
          </p:cNvPr>
          <p:cNvPicPr>
            <a:picLocks noGrp="1" noChangeAspect="1"/>
          </p:cNvPicPr>
          <p:nvPr>
            <p:ph idx="1"/>
          </p:nvPr>
        </p:nvPicPr>
        <p:blipFill>
          <a:blip r:embed="rId2"/>
          <a:stretch>
            <a:fillRect/>
          </a:stretch>
        </p:blipFill>
        <p:spPr>
          <a:xfrm>
            <a:off x="1852175" y="1690688"/>
            <a:ext cx="9185742" cy="5087941"/>
          </a:xfrm>
        </p:spPr>
      </p:pic>
    </p:spTree>
    <p:extLst>
      <p:ext uri="{BB962C8B-B14F-4D97-AF65-F5344CB8AC3E}">
        <p14:creationId xmlns:p14="http://schemas.microsoft.com/office/powerpoint/2010/main" val="93485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0CD84-CF63-9888-5B35-60359E3A0C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692424-9BA1-C57F-AB05-528DBD5F83E7}"/>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F2943082-D3F3-27D6-BCE4-5E450ABAB31A}"/>
              </a:ext>
            </a:extLst>
          </p:cNvPr>
          <p:cNvSpPr>
            <a:spLocks noGrp="1"/>
          </p:cNvSpPr>
          <p:nvPr>
            <p:ph idx="1"/>
          </p:nvPr>
        </p:nvSpPr>
        <p:spPr/>
        <p:txBody>
          <a:bodyPr/>
          <a:lstStyle/>
          <a:p>
            <a:pPr marL="0" indent="0">
              <a:buNone/>
            </a:pPr>
            <a:r>
              <a:rPr lang="en-US" b="1" dirty="0"/>
              <a:t>Terminal: </a:t>
            </a:r>
            <a:r>
              <a:rPr lang="en-CA" b="0" i="0" dirty="0">
                <a:solidFill>
                  <a:srgbClr val="273239"/>
                </a:solidFill>
                <a:effectLst/>
                <a:latin typeface="Nunito" panose="020F0502020204030204" pitchFamily="34" charset="0"/>
              </a:rPr>
              <a:t>a text only input and output environment which allows you to control a computer</a:t>
            </a:r>
          </a:p>
          <a:p>
            <a:pPr marL="0" indent="0">
              <a:buNone/>
            </a:pPr>
            <a:endParaRPr lang="en-CA" b="0" i="0" dirty="0">
              <a:solidFill>
                <a:srgbClr val="273239"/>
              </a:solidFill>
              <a:effectLst/>
              <a:latin typeface="Nunito" panose="020F0502020204030204" pitchFamily="34" charset="0"/>
            </a:endParaRPr>
          </a:p>
          <a:p>
            <a:pPr marL="0" indent="0">
              <a:buNone/>
            </a:pPr>
            <a:r>
              <a:rPr lang="en-CA" b="1" i="0" dirty="0">
                <a:solidFill>
                  <a:srgbClr val="273239"/>
                </a:solidFill>
                <a:effectLst/>
                <a:latin typeface="Nunito" panose="020F0502020204030204" pitchFamily="34" charset="0"/>
              </a:rPr>
              <a:t>Command Line: </a:t>
            </a:r>
            <a:r>
              <a:rPr lang="en-CA" i="0" dirty="0">
                <a:solidFill>
                  <a:srgbClr val="273239"/>
                </a:solidFill>
                <a:effectLst/>
                <a:latin typeface="Nunito" panose="020F0502020204030204" pitchFamily="34" charset="0"/>
              </a:rPr>
              <a:t>Where the user types and executes a command</a:t>
            </a:r>
            <a:endParaRPr lang="en-CA" b="1" i="0" dirty="0">
              <a:solidFill>
                <a:srgbClr val="273239"/>
              </a:solidFill>
              <a:effectLst/>
              <a:latin typeface="Nunito" panose="020F0502020204030204" pitchFamily="34" charset="0"/>
            </a:endParaRPr>
          </a:p>
          <a:p>
            <a:pPr marL="0" indent="0">
              <a:buNone/>
            </a:pPr>
            <a:endParaRPr lang="en-CA" dirty="0">
              <a:solidFill>
                <a:srgbClr val="273239"/>
              </a:solidFill>
              <a:latin typeface="Nunito" panose="020F0502020204030204" pitchFamily="34" charset="0"/>
            </a:endParaRPr>
          </a:p>
          <a:p>
            <a:pPr marL="0" indent="0">
              <a:buNone/>
            </a:pPr>
            <a:endParaRPr lang="en-US" b="1" dirty="0"/>
          </a:p>
        </p:txBody>
      </p:sp>
    </p:spTree>
    <p:extLst>
      <p:ext uri="{BB962C8B-B14F-4D97-AF65-F5344CB8AC3E}">
        <p14:creationId xmlns:p14="http://schemas.microsoft.com/office/powerpoint/2010/main" val="4097022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DED15-0B7B-2E89-D711-4EA0C1B974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B12185-E460-E86A-744A-EB1DE2D96C0C}"/>
              </a:ext>
            </a:extLst>
          </p:cNvPr>
          <p:cNvSpPr>
            <a:spLocks noGrp="1"/>
          </p:cNvSpPr>
          <p:nvPr>
            <p:ph type="title"/>
          </p:nvPr>
        </p:nvSpPr>
        <p:spPr/>
        <p:txBody>
          <a:bodyPr/>
          <a:lstStyle/>
          <a:p>
            <a:r>
              <a:rPr lang="en-US" dirty="0"/>
              <a:t>The Terminal</a:t>
            </a:r>
          </a:p>
        </p:txBody>
      </p:sp>
      <p:pic>
        <p:nvPicPr>
          <p:cNvPr id="9" name="Content Placeholder 8" descr="A screenshot of a computer&#10;&#10;AI-generated content may be incorrect.">
            <a:extLst>
              <a:ext uri="{FF2B5EF4-FFF2-40B4-BE49-F238E27FC236}">
                <a16:creationId xmlns:a16="http://schemas.microsoft.com/office/drawing/2014/main" id="{A6DCACA0-622E-83BE-0DB5-162EF2CA0DD7}"/>
              </a:ext>
            </a:extLst>
          </p:cNvPr>
          <p:cNvPicPr>
            <a:picLocks noGrp="1" noChangeAspect="1"/>
          </p:cNvPicPr>
          <p:nvPr>
            <p:ph idx="1"/>
          </p:nvPr>
        </p:nvPicPr>
        <p:blipFill>
          <a:blip r:embed="rId2"/>
          <a:stretch>
            <a:fillRect/>
          </a:stretch>
        </p:blipFill>
        <p:spPr>
          <a:xfrm>
            <a:off x="1852175" y="1674063"/>
            <a:ext cx="9185742" cy="5087941"/>
          </a:xfrm>
        </p:spPr>
      </p:pic>
      <p:sp>
        <p:nvSpPr>
          <p:cNvPr id="3" name="Rectangle 2">
            <a:extLst>
              <a:ext uri="{FF2B5EF4-FFF2-40B4-BE49-F238E27FC236}">
                <a16:creationId xmlns:a16="http://schemas.microsoft.com/office/drawing/2014/main" id="{4D1C9973-F9C3-ADCB-E6C9-1BFA4937B780}"/>
              </a:ext>
            </a:extLst>
          </p:cNvPr>
          <p:cNvSpPr/>
          <p:nvPr/>
        </p:nvSpPr>
        <p:spPr>
          <a:xfrm>
            <a:off x="1852175" y="2044931"/>
            <a:ext cx="9004247" cy="28263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0538983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E69C3-37CB-4B9D-5D44-9F55716ED3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F656EB-84F5-3A9E-376D-8B3958C4C9B7}"/>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CA84BE81-F7A2-549D-0E27-A0020029337D}"/>
              </a:ext>
            </a:extLst>
          </p:cNvPr>
          <p:cNvSpPr>
            <a:spLocks noGrp="1"/>
          </p:cNvSpPr>
          <p:nvPr>
            <p:ph idx="1"/>
          </p:nvPr>
        </p:nvSpPr>
        <p:spPr/>
        <p:txBody>
          <a:bodyPr/>
          <a:lstStyle/>
          <a:p>
            <a:pPr marL="0" indent="0">
              <a:buNone/>
            </a:pPr>
            <a:r>
              <a:rPr lang="en-US" b="1" dirty="0"/>
              <a:t>Terminal: </a:t>
            </a:r>
            <a:r>
              <a:rPr lang="en-CA" b="0" i="0" dirty="0">
                <a:solidFill>
                  <a:srgbClr val="273239"/>
                </a:solidFill>
                <a:effectLst/>
                <a:latin typeface="Nunito" panose="020F0502020204030204" pitchFamily="34" charset="0"/>
              </a:rPr>
              <a:t>a text only input and output environment which allows you to control a computer</a:t>
            </a:r>
          </a:p>
          <a:p>
            <a:pPr marL="0" indent="0">
              <a:buNone/>
            </a:pPr>
            <a:endParaRPr lang="en-CA" b="0" i="0" dirty="0">
              <a:solidFill>
                <a:srgbClr val="273239"/>
              </a:solidFill>
              <a:effectLst/>
              <a:latin typeface="Nunito" panose="020F0502020204030204" pitchFamily="34" charset="0"/>
            </a:endParaRPr>
          </a:p>
          <a:p>
            <a:pPr marL="0" indent="0">
              <a:buNone/>
            </a:pPr>
            <a:r>
              <a:rPr lang="en-CA" b="1" i="0" dirty="0">
                <a:solidFill>
                  <a:srgbClr val="273239"/>
                </a:solidFill>
                <a:effectLst/>
                <a:latin typeface="Nunito" panose="020F0502020204030204" pitchFamily="34" charset="0"/>
              </a:rPr>
              <a:t>Command Line: </a:t>
            </a:r>
            <a:r>
              <a:rPr lang="en-CA" i="0" dirty="0">
                <a:solidFill>
                  <a:srgbClr val="273239"/>
                </a:solidFill>
                <a:effectLst/>
                <a:latin typeface="Nunito" panose="020F0502020204030204" pitchFamily="34" charset="0"/>
              </a:rPr>
              <a:t>Where the user types and executes a command</a:t>
            </a:r>
          </a:p>
          <a:p>
            <a:pPr marL="0" indent="0">
              <a:buNone/>
            </a:pPr>
            <a:endParaRPr lang="en-CA" b="1" dirty="0">
              <a:solidFill>
                <a:srgbClr val="273239"/>
              </a:solidFill>
              <a:latin typeface="Nunito" panose="020F0502020204030204" pitchFamily="34" charset="0"/>
            </a:endParaRPr>
          </a:p>
          <a:p>
            <a:pPr marL="0" indent="0">
              <a:buNone/>
            </a:pPr>
            <a:r>
              <a:rPr lang="en-CA" b="1" dirty="0">
                <a:solidFill>
                  <a:srgbClr val="273239"/>
                </a:solidFill>
                <a:latin typeface="Nunito" panose="020F0502020204030204" pitchFamily="34" charset="0"/>
              </a:rPr>
              <a:t>Shell: </a:t>
            </a:r>
            <a:r>
              <a:rPr lang="en-CA" dirty="0">
                <a:solidFill>
                  <a:srgbClr val="273239"/>
                </a:solidFill>
                <a:latin typeface="Nunito" panose="020F0502020204030204" pitchFamily="34" charset="0"/>
              </a:rPr>
              <a:t>Processes the command and outputs the results</a:t>
            </a:r>
          </a:p>
          <a:p>
            <a:pPr marL="0" indent="0">
              <a:buNone/>
            </a:pPr>
            <a:endParaRPr lang="en-CA" b="1" i="0" dirty="0">
              <a:solidFill>
                <a:srgbClr val="273239"/>
              </a:solidFill>
              <a:effectLst/>
              <a:latin typeface="Nunito" panose="020F0502020204030204" pitchFamily="34" charset="0"/>
            </a:endParaRPr>
          </a:p>
          <a:p>
            <a:pPr marL="0" indent="0">
              <a:buNone/>
            </a:pPr>
            <a:r>
              <a:rPr lang="en-CA" b="1" dirty="0">
                <a:solidFill>
                  <a:srgbClr val="273239"/>
                </a:solidFill>
                <a:latin typeface="Nunito" panose="020F0502020204030204" pitchFamily="34" charset="0"/>
              </a:rPr>
              <a:t>Bash: </a:t>
            </a:r>
            <a:r>
              <a:rPr lang="en-CA" dirty="0">
                <a:solidFill>
                  <a:srgbClr val="273239"/>
                </a:solidFill>
                <a:latin typeface="Nunito" panose="020F0502020204030204" pitchFamily="34" charset="0"/>
              </a:rPr>
              <a:t>A type of shell and programming language</a:t>
            </a:r>
            <a:endParaRPr lang="en-CA" b="1" i="0" dirty="0">
              <a:solidFill>
                <a:srgbClr val="273239"/>
              </a:solidFill>
              <a:effectLst/>
              <a:latin typeface="Nunito" panose="020F0502020204030204" pitchFamily="34" charset="0"/>
            </a:endParaRPr>
          </a:p>
          <a:p>
            <a:pPr marL="0" indent="0">
              <a:buNone/>
            </a:pPr>
            <a:endParaRPr lang="en-CA" dirty="0">
              <a:solidFill>
                <a:srgbClr val="273239"/>
              </a:solidFill>
              <a:latin typeface="Nunito" panose="020F0502020204030204" pitchFamily="34" charset="0"/>
            </a:endParaRPr>
          </a:p>
          <a:p>
            <a:pPr marL="0" indent="0">
              <a:buNone/>
            </a:pPr>
            <a:endParaRPr lang="en-US" b="1" dirty="0"/>
          </a:p>
        </p:txBody>
      </p:sp>
    </p:spTree>
    <p:extLst>
      <p:ext uri="{BB962C8B-B14F-4D97-AF65-F5344CB8AC3E}">
        <p14:creationId xmlns:p14="http://schemas.microsoft.com/office/powerpoint/2010/main" val="37734621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7CAD5-E3F2-51C5-9396-4D7FF5532C1C}"/>
              </a:ext>
            </a:extLst>
          </p:cNvPr>
          <p:cNvSpPr>
            <a:spLocks noGrp="1"/>
          </p:cNvSpPr>
          <p:nvPr>
            <p:ph type="ctrTitle"/>
          </p:nvPr>
        </p:nvSpPr>
        <p:spPr/>
        <p:txBody>
          <a:bodyPr/>
          <a:lstStyle/>
          <a:p>
            <a:r>
              <a:rPr lang="en-US" dirty="0"/>
              <a:t>Terminal Activity</a:t>
            </a:r>
          </a:p>
        </p:txBody>
      </p:sp>
    </p:spTree>
    <p:extLst>
      <p:ext uri="{BB962C8B-B14F-4D97-AF65-F5344CB8AC3E}">
        <p14:creationId xmlns:p14="http://schemas.microsoft.com/office/powerpoint/2010/main" val="14074602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6D6EF-7954-7787-C204-0A4E5BBEB44E}"/>
              </a:ext>
            </a:extLst>
          </p:cNvPr>
          <p:cNvSpPr>
            <a:spLocks noGrp="1"/>
          </p:cNvSpPr>
          <p:nvPr>
            <p:ph type="title"/>
          </p:nvPr>
        </p:nvSpPr>
        <p:spPr/>
        <p:txBody>
          <a:bodyPr/>
          <a:lstStyle/>
          <a:p>
            <a:r>
              <a:rPr lang="en-US" dirty="0"/>
              <a:t>Bash Commands</a:t>
            </a:r>
          </a:p>
        </p:txBody>
      </p:sp>
      <p:sp>
        <p:nvSpPr>
          <p:cNvPr id="3" name="Content Placeholder 2">
            <a:extLst>
              <a:ext uri="{FF2B5EF4-FFF2-40B4-BE49-F238E27FC236}">
                <a16:creationId xmlns:a16="http://schemas.microsoft.com/office/drawing/2014/main" id="{723D87EF-10F9-47A7-CA5F-055895C9BC9A}"/>
              </a:ext>
            </a:extLst>
          </p:cNvPr>
          <p:cNvSpPr>
            <a:spLocks noGrp="1"/>
          </p:cNvSpPr>
          <p:nvPr>
            <p:ph idx="1"/>
          </p:nvPr>
        </p:nvSpPr>
        <p:spPr/>
        <p:txBody>
          <a:bodyPr/>
          <a:lstStyle/>
          <a:p>
            <a:pPr marL="0" indent="0">
              <a:buNone/>
            </a:pPr>
            <a:r>
              <a:rPr lang="en-US" b="1" dirty="0" err="1"/>
              <a:t>pwd</a:t>
            </a:r>
            <a:r>
              <a:rPr lang="en-US" b="1" dirty="0"/>
              <a:t> </a:t>
            </a:r>
            <a:r>
              <a:rPr lang="en-US" dirty="0"/>
              <a:t> - print working directory</a:t>
            </a:r>
            <a:endParaRPr lang="en-US" b="1" dirty="0"/>
          </a:p>
        </p:txBody>
      </p:sp>
    </p:spTree>
    <p:extLst>
      <p:ext uri="{BB962C8B-B14F-4D97-AF65-F5344CB8AC3E}">
        <p14:creationId xmlns:p14="http://schemas.microsoft.com/office/powerpoint/2010/main" val="385492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3E732-89B0-B4A6-4F60-CE9A299E0E91}"/>
              </a:ext>
            </a:extLst>
          </p:cNvPr>
          <p:cNvSpPr>
            <a:spLocks noGrp="1"/>
          </p:cNvSpPr>
          <p:nvPr>
            <p:ph type="title"/>
          </p:nvPr>
        </p:nvSpPr>
        <p:spPr/>
        <p:txBody>
          <a:bodyPr/>
          <a:lstStyle/>
          <a:p>
            <a:r>
              <a:rPr lang="en-US" dirty="0"/>
              <a:t>Schedule</a:t>
            </a:r>
          </a:p>
        </p:txBody>
      </p:sp>
      <p:sp>
        <p:nvSpPr>
          <p:cNvPr id="3" name="Content Placeholder 2">
            <a:extLst>
              <a:ext uri="{FF2B5EF4-FFF2-40B4-BE49-F238E27FC236}">
                <a16:creationId xmlns:a16="http://schemas.microsoft.com/office/drawing/2014/main" id="{95A8C6F5-7E8C-FAD8-1A76-117C8D1A6B77}"/>
              </a:ext>
            </a:extLst>
          </p:cNvPr>
          <p:cNvSpPr>
            <a:spLocks noGrp="1"/>
          </p:cNvSpPr>
          <p:nvPr>
            <p:ph idx="1"/>
          </p:nvPr>
        </p:nvSpPr>
        <p:spPr>
          <a:xfrm>
            <a:off x="838200" y="1529542"/>
            <a:ext cx="10515600" cy="5170516"/>
          </a:xfrm>
        </p:spPr>
        <p:txBody>
          <a:bodyPr>
            <a:normAutofit/>
          </a:bodyPr>
          <a:lstStyle/>
          <a:p>
            <a:r>
              <a:rPr lang="en-US" sz="2400" dirty="0"/>
              <a:t>Digital Research Alliance of Canada (DRAC), Digital Research Infrastructure (DRI), Advanced Research Computing (ARC)</a:t>
            </a:r>
          </a:p>
          <a:p>
            <a:r>
              <a:rPr lang="en-US" sz="2400" dirty="0"/>
              <a:t>Terrestrial Biosphere Models (TBMs)</a:t>
            </a:r>
          </a:p>
          <a:p>
            <a:r>
              <a:rPr lang="en-US" sz="2400" dirty="0"/>
              <a:t>CLASSIC</a:t>
            </a:r>
          </a:p>
          <a:p>
            <a:pPr marL="0" indent="0">
              <a:buNone/>
            </a:pPr>
            <a:r>
              <a:rPr lang="en-US" sz="2400" dirty="0"/>
              <a:t>Break (10 minutes)</a:t>
            </a:r>
          </a:p>
          <a:p>
            <a:r>
              <a:rPr lang="en-US" sz="2400" dirty="0"/>
              <a:t>Terminal</a:t>
            </a:r>
          </a:p>
          <a:p>
            <a:r>
              <a:rPr lang="en-US" sz="2400" dirty="0"/>
              <a:t>Terminal Activity</a:t>
            </a:r>
          </a:p>
          <a:p>
            <a:r>
              <a:rPr lang="en-US" sz="2400" dirty="0"/>
              <a:t>Connecting to DRAC</a:t>
            </a:r>
          </a:p>
          <a:p>
            <a:r>
              <a:rPr lang="en-US" sz="2400" dirty="0"/>
              <a:t>Running CLASSIC</a:t>
            </a:r>
          </a:p>
          <a:p>
            <a:pPr marL="0" indent="0">
              <a:buNone/>
            </a:pPr>
            <a:r>
              <a:rPr lang="en-US" sz="2400" dirty="0"/>
              <a:t>Break &amp; Dinner (30 minutes)</a:t>
            </a:r>
          </a:p>
          <a:p>
            <a:r>
              <a:rPr lang="en-US" sz="2400" dirty="0"/>
              <a:t>Model Outputs</a:t>
            </a:r>
          </a:p>
          <a:p>
            <a:endParaRPr lang="en-US" sz="1800" dirty="0"/>
          </a:p>
        </p:txBody>
      </p:sp>
    </p:spTree>
    <p:extLst>
      <p:ext uri="{BB962C8B-B14F-4D97-AF65-F5344CB8AC3E}">
        <p14:creationId xmlns:p14="http://schemas.microsoft.com/office/powerpoint/2010/main" val="346558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573D9-3B33-FC2B-A543-8AFAF41C0D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463D56-1FCE-F012-BDC2-443375CF306F}"/>
              </a:ext>
            </a:extLst>
          </p:cNvPr>
          <p:cNvSpPr>
            <a:spLocks noGrp="1"/>
          </p:cNvSpPr>
          <p:nvPr>
            <p:ph type="title"/>
          </p:nvPr>
        </p:nvSpPr>
        <p:spPr/>
        <p:txBody>
          <a:bodyPr/>
          <a:lstStyle/>
          <a:p>
            <a:r>
              <a:rPr lang="en-US" dirty="0"/>
              <a:t>Bash Commands</a:t>
            </a:r>
          </a:p>
        </p:txBody>
      </p:sp>
      <p:sp>
        <p:nvSpPr>
          <p:cNvPr id="3" name="Content Placeholder 2">
            <a:extLst>
              <a:ext uri="{FF2B5EF4-FFF2-40B4-BE49-F238E27FC236}">
                <a16:creationId xmlns:a16="http://schemas.microsoft.com/office/drawing/2014/main" id="{404ED9D8-16F5-2494-4DC3-884B802DB9FF}"/>
              </a:ext>
            </a:extLst>
          </p:cNvPr>
          <p:cNvSpPr>
            <a:spLocks noGrp="1"/>
          </p:cNvSpPr>
          <p:nvPr>
            <p:ph idx="1"/>
          </p:nvPr>
        </p:nvSpPr>
        <p:spPr/>
        <p:txBody>
          <a:bodyPr/>
          <a:lstStyle/>
          <a:p>
            <a:pPr marL="0" indent="0">
              <a:buNone/>
            </a:pPr>
            <a:r>
              <a:rPr lang="en-US" b="1" dirty="0" err="1"/>
              <a:t>pwd</a:t>
            </a:r>
            <a:r>
              <a:rPr lang="en-US" b="1" dirty="0"/>
              <a:t> </a:t>
            </a:r>
            <a:r>
              <a:rPr lang="en-US" dirty="0"/>
              <a:t> - print working directory</a:t>
            </a:r>
          </a:p>
          <a:p>
            <a:pPr marL="0" indent="0">
              <a:buNone/>
            </a:pPr>
            <a:r>
              <a:rPr lang="en-US" b="1" dirty="0"/>
              <a:t>ls</a:t>
            </a:r>
            <a:r>
              <a:rPr lang="en-US" dirty="0"/>
              <a:t> - list</a:t>
            </a:r>
            <a:endParaRPr lang="en-US" b="1" dirty="0"/>
          </a:p>
        </p:txBody>
      </p:sp>
    </p:spTree>
    <p:extLst>
      <p:ext uri="{BB962C8B-B14F-4D97-AF65-F5344CB8AC3E}">
        <p14:creationId xmlns:p14="http://schemas.microsoft.com/office/powerpoint/2010/main" val="4784850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478CA-1D39-0E3A-2A45-4665F49AC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D7F8F6-6213-0D01-AFC5-5B287AD4B87F}"/>
              </a:ext>
            </a:extLst>
          </p:cNvPr>
          <p:cNvSpPr>
            <a:spLocks noGrp="1"/>
          </p:cNvSpPr>
          <p:nvPr>
            <p:ph type="title"/>
          </p:nvPr>
        </p:nvSpPr>
        <p:spPr/>
        <p:txBody>
          <a:bodyPr/>
          <a:lstStyle/>
          <a:p>
            <a:r>
              <a:rPr lang="en-US" dirty="0"/>
              <a:t>Bash Commands</a:t>
            </a:r>
          </a:p>
        </p:txBody>
      </p:sp>
      <p:sp>
        <p:nvSpPr>
          <p:cNvPr id="3" name="Content Placeholder 2">
            <a:extLst>
              <a:ext uri="{FF2B5EF4-FFF2-40B4-BE49-F238E27FC236}">
                <a16:creationId xmlns:a16="http://schemas.microsoft.com/office/drawing/2014/main" id="{250ECBA9-CD32-75FF-0B12-4544B64C2A6E}"/>
              </a:ext>
            </a:extLst>
          </p:cNvPr>
          <p:cNvSpPr>
            <a:spLocks noGrp="1"/>
          </p:cNvSpPr>
          <p:nvPr>
            <p:ph idx="1"/>
          </p:nvPr>
        </p:nvSpPr>
        <p:spPr/>
        <p:txBody>
          <a:bodyPr/>
          <a:lstStyle/>
          <a:p>
            <a:pPr marL="0" indent="0">
              <a:buNone/>
            </a:pPr>
            <a:r>
              <a:rPr lang="en-US" b="1" dirty="0" err="1"/>
              <a:t>pwd</a:t>
            </a:r>
            <a:r>
              <a:rPr lang="en-US" dirty="0"/>
              <a:t> – print working directory</a:t>
            </a:r>
          </a:p>
          <a:p>
            <a:pPr marL="0" indent="0">
              <a:buNone/>
            </a:pPr>
            <a:r>
              <a:rPr lang="en-US" b="1" dirty="0"/>
              <a:t>ls</a:t>
            </a:r>
            <a:r>
              <a:rPr lang="en-US" dirty="0"/>
              <a:t> – list</a:t>
            </a:r>
          </a:p>
          <a:p>
            <a:pPr marL="0" indent="0">
              <a:buNone/>
            </a:pPr>
            <a:r>
              <a:rPr lang="en-US" b="1" dirty="0"/>
              <a:t>cd</a:t>
            </a:r>
            <a:r>
              <a:rPr lang="en-US" dirty="0"/>
              <a:t> – change directory</a:t>
            </a:r>
            <a:endParaRPr lang="en-US" b="1" dirty="0"/>
          </a:p>
        </p:txBody>
      </p:sp>
    </p:spTree>
    <p:extLst>
      <p:ext uri="{BB962C8B-B14F-4D97-AF65-F5344CB8AC3E}">
        <p14:creationId xmlns:p14="http://schemas.microsoft.com/office/powerpoint/2010/main" val="34617659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88900-B95F-F525-C4F5-53EE3C3185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8BDB89-9819-A0B1-AE73-ECE2756F19C9}"/>
              </a:ext>
            </a:extLst>
          </p:cNvPr>
          <p:cNvSpPr>
            <a:spLocks noGrp="1"/>
          </p:cNvSpPr>
          <p:nvPr>
            <p:ph type="title"/>
          </p:nvPr>
        </p:nvSpPr>
        <p:spPr/>
        <p:txBody>
          <a:bodyPr/>
          <a:lstStyle/>
          <a:p>
            <a:r>
              <a:rPr lang="en-US" dirty="0"/>
              <a:t>Bash Commands</a:t>
            </a:r>
          </a:p>
        </p:txBody>
      </p:sp>
      <p:sp>
        <p:nvSpPr>
          <p:cNvPr id="3" name="Content Placeholder 2">
            <a:extLst>
              <a:ext uri="{FF2B5EF4-FFF2-40B4-BE49-F238E27FC236}">
                <a16:creationId xmlns:a16="http://schemas.microsoft.com/office/drawing/2014/main" id="{F4B11108-C200-F8DC-B078-2705A6865EA5}"/>
              </a:ext>
            </a:extLst>
          </p:cNvPr>
          <p:cNvSpPr>
            <a:spLocks noGrp="1"/>
          </p:cNvSpPr>
          <p:nvPr>
            <p:ph idx="1"/>
          </p:nvPr>
        </p:nvSpPr>
        <p:spPr/>
        <p:txBody>
          <a:bodyPr/>
          <a:lstStyle/>
          <a:p>
            <a:pPr marL="0" indent="0">
              <a:buNone/>
            </a:pPr>
            <a:r>
              <a:rPr lang="en-US" b="1" dirty="0" err="1"/>
              <a:t>pwd</a:t>
            </a:r>
            <a:r>
              <a:rPr lang="en-US" dirty="0"/>
              <a:t> – print working directory</a:t>
            </a:r>
          </a:p>
          <a:p>
            <a:pPr marL="0" indent="0">
              <a:buNone/>
            </a:pPr>
            <a:r>
              <a:rPr lang="en-US" b="1" dirty="0"/>
              <a:t>ls</a:t>
            </a:r>
            <a:r>
              <a:rPr lang="en-US" dirty="0"/>
              <a:t> – list</a:t>
            </a:r>
          </a:p>
          <a:p>
            <a:pPr marL="0" indent="0">
              <a:buNone/>
            </a:pPr>
            <a:r>
              <a:rPr lang="en-US" b="1" dirty="0"/>
              <a:t>cd</a:t>
            </a:r>
            <a:r>
              <a:rPr lang="en-US" dirty="0"/>
              <a:t> – change directory</a:t>
            </a:r>
          </a:p>
          <a:p>
            <a:pPr marL="0" indent="0">
              <a:buNone/>
            </a:pPr>
            <a:r>
              <a:rPr lang="en-US" b="1" dirty="0" err="1"/>
              <a:t>mkdir</a:t>
            </a:r>
            <a:r>
              <a:rPr lang="en-US" dirty="0"/>
              <a:t> – make directory</a:t>
            </a:r>
            <a:endParaRPr lang="en-US" b="1" dirty="0"/>
          </a:p>
        </p:txBody>
      </p:sp>
    </p:spTree>
    <p:extLst>
      <p:ext uri="{BB962C8B-B14F-4D97-AF65-F5344CB8AC3E}">
        <p14:creationId xmlns:p14="http://schemas.microsoft.com/office/powerpoint/2010/main" val="33939602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30DC3-749A-ACA3-8452-C969C9259B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87D496-9CD4-C05B-F129-D701DAFAF196}"/>
              </a:ext>
            </a:extLst>
          </p:cNvPr>
          <p:cNvSpPr>
            <a:spLocks noGrp="1"/>
          </p:cNvSpPr>
          <p:nvPr>
            <p:ph type="title"/>
          </p:nvPr>
        </p:nvSpPr>
        <p:spPr/>
        <p:txBody>
          <a:bodyPr/>
          <a:lstStyle/>
          <a:p>
            <a:r>
              <a:rPr lang="en-US" dirty="0"/>
              <a:t>Bash Commands</a:t>
            </a:r>
          </a:p>
        </p:txBody>
      </p:sp>
      <p:sp>
        <p:nvSpPr>
          <p:cNvPr id="3" name="Content Placeholder 2">
            <a:extLst>
              <a:ext uri="{FF2B5EF4-FFF2-40B4-BE49-F238E27FC236}">
                <a16:creationId xmlns:a16="http://schemas.microsoft.com/office/drawing/2014/main" id="{17418954-D17B-DCFB-255F-89A0EFA1321A}"/>
              </a:ext>
            </a:extLst>
          </p:cNvPr>
          <p:cNvSpPr>
            <a:spLocks noGrp="1"/>
          </p:cNvSpPr>
          <p:nvPr>
            <p:ph idx="1"/>
          </p:nvPr>
        </p:nvSpPr>
        <p:spPr/>
        <p:txBody>
          <a:bodyPr/>
          <a:lstStyle/>
          <a:p>
            <a:pPr marL="0" indent="0">
              <a:buNone/>
            </a:pPr>
            <a:r>
              <a:rPr lang="en-US" b="1" dirty="0" err="1"/>
              <a:t>pwd</a:t>
            </a:r>
            <a:r>
              <a:rPr lang="en-US" dirty="0"/>
              <a:t> – print working directory</a:t>
            </a:r>
          </a:p>
          <a:p>
            <a:pPr marL="0" indent="0">
              <a:buNone/>
            </a:pPr>
            <a:r>
              <a:rPr lang="en-US" b="1" dirty="0"/>
              <a:t>ls</a:t>
            </a:r>
            <a:r>
              <a:rPr lang="en-US" dirty="0"/>
              <a:t> – list</a:t>
            </a:r>
          </a:p>
          <a:p>
            <a:pPr marL="0" indent="0">
              <a:buNone/>
            </a:pPr>
            <a:r>
              <a:rPr lang="en-US" b="1" dirty="0"/>
              <a:t>cd</a:t>
            </a:r>
            <a:r>
              <a:rPr lang="en-US" dirty="0"/>
              <a:t> – change directory</a:t>
            </a:r>
          </a:p>
          <a:p>
            <a:pPr marL="0" indent="0">
              <a:buNone/>
            </a:pPr>
            <a:r>
              <a:rPr lang="en-US" b="1" dirty="0" err="1"/>
              <a:t>mkdir</a:t>
            </a:r>
            <a:r>
              <a:rPr lang="en-US" dirty="0"/>
              <a:t> – make directory</a:t>
            </a:r>
          </a:p>
          <a:p>
            <a:pPr marL="0" indent="0">
              <a:buNone/>
            </a:pPr>
            <a:r>
              <a:rPr lang="en-US" b="1" dirty="0"/>
              <a:t>touch</a:t>
            </a:r>
            <a:r>
              <a:rPr lang="en-US" dirty="0"/>
              <a:t> – create new file</a:t>
            </a:r>
            <a:endParaRPr lang="en-US" b="1" dirty="0"/>
          </a:p>
        </p:txBody>
      </p:sp>
    </p:spTree>
    <p:extLst>
      <p:ext uri="{BB962C8B-B14F-4D97-AF65-F5344CB8AC3E}">
        <p14:creationId xmlns:p14="http://schemas.microsoft.com/office/powerpoint/2010/main" val="30495870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8A37D-A4F1-5903-B66A-3C4A86B32A84}"/>
              </a:ext>
            </a:extLst>
          </p:cNvPr>
          <p:cNvSpPr>
            <a:spLocks noGrp="1"/>
          </p:cNvSpPr>
          <p:nvPr>
            <p:ph type="title"/>
          </p:nvPr>
        </p:nvSpPr>
        <p:spPr/>
        <p:txBody>
          <a:bodyPr/>
          <a:lstStyle/>
          <a:p>
            <a:r>
              <a:rPr lang="en-US" dirty="0"/>
              <a:t>Activity</a:t>
            </a:r>
          </a:p>
        </p:txBody>
      </p:sp>
      <p:sp>
        <p:nvSpPr>
          <p:cNvPr id="3" name="Content Placeholder 2">
            <a:extLst>
              <a:ext uri="{FF2B5EF4-FFF2-40B4-BE49-F238E27FC236}">
                <a16:creationId xmlns:a16="http://schemas.microsoft.com/office/drawing/2014/main" id="{AC4E97F2-4A2A-D525-14C9-4B148152BF74}"/>
              </a:ext>
            </a:extLst>
          </p:cNvPr>
          <p:cNvSpPr>
            <a:spLocks noGrp="1"/>
          </p:cNvSpPr>
          <p:nvPr>
            <p:ph idx="1"/>
          </p:nvPr>
        </p:nvSpPr>
        <p:spPr>
          <a:xfrm>
            <a:off x="838200" y="1690688"/>
            <a:ext cx="10799618" cy="4979959"/>
          </a:xfrm>
        </p:spPr>
        <p:txBody>
          <a:bodyPr>
            <a:normAutofit fontScale="92500" lnSpcReduction="10000"/>
          </a:bodyPr>
          <a:lstStyle/>
          <a:p>
            <a:pPr marL="0" indent="0" algn="l">
              <a:buNone/>
            </a:pPr>
            <a:r>
              <a:rPr lang="en-CA" sz="3200" b="0" i="0" dirty="0">
                <a:effectLst/>
                <a:latin typeface="system-ui"/>
              </a:rPr>
              <a:t>Using ONLY the command line:</a:t>
            </a:r>
          </a:p>
          <a:p>
            <a:pPr lvl="1">
              <a:buFont typeface="+mj-lt"/>
              <a:buAutoNum type="arabicPeriod"/>
            </a:pPr>
            <a:r>
              <a:rPr lang="en-CA" sz="2800" b="0" i="0" dirty="0">
                <a:effectLst/>
                <a:latin typeface="system-ui"/>
              </a:rPr>
              <a:t>Navigate to your user's Documents folder</a:t>
            </a:r>
          </a:p>
          <a:p>
            <a:pPr lvl="1">
              <a:buFont typeface="+mj-lt"/>
              <a:buAutoNum type="arabicPeriod"/>
            </a:pPr>
            <a:r>
              <a:rPr lang="en-CA" sz="2800" b="0" i="0" dirty="0">
                <a:effectLst/>
                <a:latin typeface="system-ui"/>
              </a:rPr>
              <a:t>Create a new directory called </a:t>
            </a:r>
            <a:r>
              <a:rPr lang="en-CA" sz="2800" b="0" i="0" dirty="0" err="1">
                <a:effectLst/>
                <a:latin typeface="system-ui"/>
              </a:rPr>
              <a:t>YourName_folder</a:t>
            </a:r>
            <a:endParaRPr lang="en-CA" sz="2800" b="0" i="0" dirty="0">
              <a:effectLst/>
              <a:latin typeface="system-ui"/>
            </a:endParaRPr>
          </a:p>
          <a:p>
            <a:pPr lvl="1">
              <a:buFont typeface="+mj-lt"/>
              <a:buAutoNum type="arabicPeriod"/>
            </a:pPr>
            <a:r>
              <a:rPr lang="en-CA" sz="2800" b="0" i="0" dirty="0">
                <a:effectLst/>
                <a:latin typeface="system-ui"/>
              </a:rPr>
              <a:t>In </a:t>
            </a:r>
            <a:r>
              <a:rPr lang="en-CA" sz="2800" b="0" i="0" dirty="0" err="1">
                <a:effectLst/>
                <a:latin typeface="system-ui"/>
              </a:rPr>
              <a:t>YourName_folder</a:t>
            </a:r>
            <a:r>
              <a:rPr lang="en-CA" sz="2800" b="0" i="0" dirty="0">
                <a:effectLst/>
                <a:latin typeface="system-ui"/>
              </a:rPr>
              <a:t>, create a new text file called </a:t>
            </a:r>
            <a:r>
              <a:rPr lang="en-CA" sz="2800" b="0" i="0" dirty="0" err="1">
                <a:effectLst/>
                <a:latin typeface="system-ui"/>
              </a:rPr>
              <a:t>YourName_file.txt</a:t>
            </a:r>
            <a:endParaRPr lang="en-CA" sz="2800" b="0" i="0" dirty="0">
              <a:effectLst/>
              <a:latin typeface="system-ui"/>
            </a:endParaRPr>
          </a:p>
          <a:p>
            <a:pPr marL="0" indent="0" algn="l">
              <a:buNone/>
            </a:pPr>
            <a:endParaRPr lang="en-CA" sz="3200" b="0" i="0" dirty="0">
              <a:effectLst/>
              <a:latin typeface="system-ui"/>
            </a:endParaRPr>
          </a:p>
          <a:p>
            <a:pPr marL="0" indent="0" algn="l">
              <a:buNone/>
            </a:pPr>
            <a:r>
              <a:rPr lang="en-CA" sz="3200" b="0" i="0" dirty="0">
                <a:effectLst/>
                <a:latin typeface="system-ui"/>
              </a:rPr>
              <a:t>Bonus! If you finish all that and have time, using ONLY the command line:</a:t>
            </a:r>
          </a:p>
          <a:p>
            <a:pPr lvl="1">
              <a:buFont typeface="+mj-lt"/>
              <a:buAutoNum type="arabicPeriod" startAt="4"/>
            </a:pPr>
            <a:r>
              <a:rPr lang="en-CA" sz="2800" b="0" i="0" dirty="0">
                <a:effectLst/>
                <a:latin typeface="system-ui"/>
              </a:rPr>
              <a:t>Add the following text to </a:t>
            </a:r>
            <a:r>
              <a:rPr lang="en-CA" sz="2800" b="0" i="0" dirty="0" err="1">
                <a:effectLst/>
                <a:latin typeface="system-ui"/>
              </a:rPr>
              <a:t>YourName_file.txt</a:t>
            </a:r>
            <a:r>
              <a:rPr lang="en-CA" sz="2800" b="0" i="0" dirty="0">
                <a:effectLst/>
                <a:latin typeface="system-ui"/>
              </a:rPr>
              <a:t>, "Hello World!"</a:t>
            </a:r>
          </a:p>
          <a:p>
            <a:pPr lvl="1">
              <a:buFont typeface="+mj-lt"/>
              <a:buAutoNum type="arabicPeriod" startAt="4"/>
            </a:pPr>
            <a:r>
              <a:rPr lang="en-CA" sz="2800" b="0" i="0" dirty="0">
                <a:effectLst/>
                <a:latin typeface="system-ui"/>
              </a:rPr>
              <a:t>Delete </a:t>
            </a:r>
            <a:r>
              <a:rPr lang="en-CA" sz="2800" b="0" i="0" dirty="0" err="1">
                <a:effectLst/>
                <a:latin typeface="system-ui"/>
              </a:rPr>
              <a:t>YourName_file.txt</a:t>
            </a:r>
            <a:endParaRPr lang="en-CA" sz="2800" b="0" i="0" dirty="0">
              <a:effectLst/>
              <a:latin typeface="system-ui"/>
            </a:endParaRPr>
          </a:p>
          <a:p>
            <a:pPr marL="457200" lvl="1" indent="0">
              <a:buNone/>
            </a:pPr>
            <a:endParaRPr lang="en-CA" sz="2800" b="1" i="0" dirty="0">
              <a:effectLst/>
              <a:latin typeface="system-ui"/>
            </a:endParaRPr>
          </a:p>
          <a:p>
            <a:pPr marL="457200" lvl="1" indent="0">
              <a:buNone/>
            </a:pPr>
            <a:r>
              <a:rPr lang="en-CA" sz="2800" b="1" i="0" dirty="0">
                <a:effectLst/>
                <a:latin typeface="system-ui"/>
              </a:rPr>
              <a:t>Hint:</a:t>
            </a:r>
            <a:r>
              <a:rPr lang="en-CA" sz="2800" b="0" i="0" dirty="0">
                <a:effectLst/>
                <a:latin typeface="system-ui"/>
              </a:rPr>
              <a:t> Google is your friend! There are a lot of great resources online. Don't be afraid to search for help.</a:t>
            </a:r>
          </a:p>
          <a:p>
            <a:pPr marL="0" indent="0">
              <a:buNone/>
            </a:pPr>
            <a:endParaRPr lang="en-US" sz="3200" dirty="0"/>
          </a:p>
        </p:txBody>
      </p:sp>
    </p:spTree>
    <p:extLst>
      <p:ext uri="{BB962C8B-B14F-4D97-AF65-F5344CB8AC3E}">
        <p14:creationId xmlns:p14="http://schemas.microsoft.com/office/powerpoint/2010/main" val="14916331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CE926-06A7-B384-77BE-D8472D22AA7D}"/>
              </a:ext>
            </a:extLst>
          </p:cNvPr>
          <p:cNvSpPr>
            <a:spLocks noGrp="1"/>
          </p:cNvSpPr>
          <p:nvPr>
            <p:ph type="title"/>
          </p:nvPr>
        </p:nvSpPr>
        <p:spPr>
          <a:xfrm>
            <a:off x="2513908" y="2766218"/>
            <a:ext cx="7164184" cy="1325563"/>
          </a:xfrm>
        </p:spPr>
        <p:txBody>
          <a:bodyPr/>
          <a:lstStyle/>
          <a:p>
            <a:r>
              <a:rPr lang="en-US" dirty="0"/>
              <a:t>Running CLASSIC on an HPC</a:t>
            </a:r>
          </a:p>
        </p:txBody>
      </p:sp>
    </p:spTree>
    <p:extLst>
      <p:ext uri="{BB962C8B-B14F-4D97-AF65-F5344CB8AC3E}">
        <p14:creationId xmlns:p14="http://schemas.microsoft.com/office/powerpoint/2010/main" val="36028078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D819C-B274-C18F-EE1C-3E4CE830260B}"/>
              </a:ext>
            </a:extLst>
          </p:cNvPr>
          <p:cNvSpPr>
            <a:spLocks noGrp="1"/>
          </p:cNvSpPr>
          <p:nvPr>
            <p:ph type="title"/>
          </p:nvPr>
        </p:nvSpPr>
        <p:spPr/>
        <p:txBody>
          <a:bodyPr/>
          <a:lstStyle/>
          <a:p>
            <a:r>
              <a:rPr lang="en-US" dirty="0"/>
              <a:t>Login to </a:t>
            </a:r>
            <a:r>
              <a:rPr lang="en-US" dirty="0" err="1"/>
              <a:t>JupyterHub</a:t>
            </a:r>
            <a:endParaRPr lang="en-US" dirty="0"/>
          </a:p>
        </p:txBody>
      </p:sp>
      <p:sp>
        <p:nvSpPr>
          <p:cNvPr id="3" name="Content Placeholder 2">
            <a:extLst>
              <a:ext uri="{FF2B5EF4-FFF2-40B4-BE49-F238E27FC236}">
                <a16:creationId xmlns:a16="http://schemas.microsoft.com/office/drawing/2014/main" id="{F48D4780-7493-8CDF-3318-5D47258067A7}"/>
              </a:ext>
            </a:extLst>
          </p:cNvPr>
          <p:cNvSpPr>
            <a:spLocks noGrp="1"/>
          </p:cNvSpPr>
          <p:nvPr>
            <p:ph idx="1"/>
          </p:nvPr>
        </p:nvSpPr>
        <p:spPr>
          <a:xfrm>
            <a:off x="838200" y="2582748"/>
            <a:ext cx="10515600" cy="568440"/>
          </a:xfrm>
        </p:spPr>
        <p:txBody>
          <a:bodyPr>
            <a:normAutofit lnSpcReduction="10000"/>
          </a:bodyPr>
          <a:lstStyle/>
          <a:p>
            <a:pPr marL="0" indent="0">
              <a:buNone/>
            </a:pPr>
            <a:r>
              <a:rPr lang="en-CA" sz="3600" u="sng" kern="100" dirty="0">
                <a:solidFill>
                  <a:srgbClr val="0000FF"/>
                </a:solidFill>
                <a:effectLst/>
                <a:latin typeface="Helvetica" pitchFamily="2" charset="0"/>
                <a:ea typeface="Aptos" panose="020B0004020202020204" pitchFamily="34" charset="0"/>
                <a:cs typeface="Times New Roman" panose="02020603050405020304" pitchFamily="18" charset="0"/>
                <a:hlinkClick r:id="rId2"/>
              </a:rPr>
              <a:t>https://jupyter.arc-for-eesc.c3.ca/</a:t>
            </a:r>
            <a:endParaRPr lang="en-CA" sz="3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8165337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B56EF-ED66-57B6-07DE-982ACF6F2BA7}"/>
              </a:ext>
            </a:extLst>
          </p:cNvPr>
          <p:cNvSpPr>
            <a:spLocks noGrp="1"/>
          </p:cNvSpPr>
          <p:nvPr>
            <p:ph type="title"/>
          </p:nvPr>
        </p:nvSpPr>
        <p:spPr/>
        <p:txBody>
          <a:bodyPr/>
          <a:lstStyle/>
          <a:p>
            <a:r>
              <a:rPr lang="en-US" dirty="0"/>
              <a:t>Environment Configuration</a:t>
            </a:r>
          </a:p>
        </p:txBody>
      </p:sp>
      <p:sp>
        <p:nvSpPr>
          <p:cNvPr id="3" name="Content Placeholder 2">
            <a:extLst>
              <a:ext uri="{FF2B5EF4-FFF2-40B4-BE49-F238E27FC236}">
                <a16:creationId xmlns:a16="http://schemas.microsoft.com/office/drawing/2014/main" id="{E08FA463-143F-12E9-1292-BC150B21EEC6}"/>
              </a:ext>
            </a:extLst>
          </p:cNvPr>
          <p:cNvSpPr>
            <a:spLocks noGrp="1"/>
          </p:cNvSpPr>
          <p:nvPr>
            <p:ph idx="1"/>
          </p:nvPr>
        </p:nvSpPr>
        <p:spPr/>
        <p:txBody>
          <a:bodyPr/>
          <a:lstStyle/>
          <a:p>
            <a:pPr marL="0" indent="0">
              <a:buNone/>
            </a:pPr>
            <a:r>
              <a:rPr lang="en-US" dirty="0"/>
              <a:t>From the “</a:t>
            </a:r>
            <a:r>
              <a:rPr lang="en-US" dirty="0" err="1"/>
              <a:t>Softwares</a:t>
            </a:r>
            <a:r>
              <a:rPr lang="en-US" dirty="0"/>
              <a:t>” side bar menu</a:t>
            </a:r>
          </a:p>
          <a:p>
            <a:pPr lvl="1"/>
            <a:r>
              <a:rPr lang="en-CA" b="0" i="0" dirty="0" err="1">
                <a:effectLst/>
              </a:rPr>
              <a:t>scipy</a:t>
            </a:r>
            <a:r>
              <a:rPr lang="en-CA" b="0" i="0" dirty="0">
                <a:effectLst/>
              </a:rPr>
              <a:t>-stack/2023b</a:t>
            </a:r>
            <a:endParaRPr lang="en-US" b="0" i="0" dirty="0">
              <a:effectLst/>
            </a:endParaRPr>
          </a:p>
          <a:p>
            <a:pPr lvl="1"/>
            <a:r>
              <a:rPr lang="en-CA" b="0" i="0" dirty="0">
                <a:effectLst/>
              </a:rPr>
              <a:t>mpi4py/3.1.4</a:t>
            </a:r>
          </a:p>
        </p:txBody>
      </p:sp>
    </p:spTree>
    <p:extLst>
      <p:ext uri="{BB962C8B-B14F-4D97-AF65-F5344CB8AC3E}">
        <p14:creationId xmlns:p14="http://schemas.microsoft.com/office/powerpoint/2010/main" val="8483859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D1F03-BCED-3B1E-9F02-5F8E6A8C33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0DAE51-D8B6-D11B-CA40-4BD04C608733}"/>
              </a:ext>
            </a:extLst>
          </p:cNvPr>
          <p:cNvSpPr>
            <a:spLocks noGrp="1"/>
          </p:cNvSpPr>
          <p:nvPr>
            <p:ph type="title"/>
          </p:nvPr>
        </p:nvSpPr>
        <p:spPr/>
        <p:txBody>
          <a:bodyPr/>
          <a:lstStyle/>
          <a:p>
            <a:r>
              <a:rPr lang="en-US" dirty="0"/>
              <a:t>Environment Configuration</a:t>
            </a:r>
          </a:p>
        </p:txBody>
      </p:sp>
      <p:sp>
        <p:nvSpPr>
          <p:cNvPr id="3" name="Content Placeholder 2">
            <a:extLst>
              <a:ext uri="{FF2B5EF4-FFF2-40B4-BE49-F238E27FC236}">
                <a16:creationId xmlns:a16="http://schemas.microsoft.com/office/drawing/2014/main" id="{86582FF8-3A28-7FBA-A96E-EFF14643BAC8}"/>
              </a:ext>
            </a:extLst>
          </p:cNvPr>
          <p:cNvSpPr>
            <a:spLocks noGrp="1"/>
          </p:cNvSpPr>
          <p:nvPr>
            <p:ph idx="1"/>
          </p:nvPr>
        </p:nvSpPr>
        <p:spPr/>
        <p:txBody>
          <a:bodyPr/>
          <a:lstStyle/>
          <a:p>
            <a:pPr marL="0" indent="0">
              <a:buNone/>
            </a:pPr>
            <a:r>
              <a:rPr lang="en-US" dirty="0"/>
              <a:t>From the “</a:t>
            </a:r>
            <a:r>
              <a:rPr lang="en-US" dirty="0" err="1"/>
              <a:t>Softwares</a:t>
            </a:r>
            <a:r>
              <a:rPr lang="en-US" dirty="0"/>
              <a:t>” side bar menu</a:t>
            </a:r>
          </a:p>
          <a:p>
            <a:pPr lvl="1"/>
            <a:r>
              <a:rPr lang="en-CA" b="0" i="0" dirty="0" err="1">
                <a:effectLst/>
              </a:rPr>
              <a:t>scipy</a:t>
            </a:r>
            <a:r>
              <a:rPr lang="en-CA" b="0" i="0" dirty="0">
                <a:effectLst/>
              </a:rPr>
              <a:t>-stack/2023b</a:t>
            </a:r>
            <a:endParaRPr lang="en-US" b="0" i="0" dirty="0">
              <a:effectLst/>
            </a:endParaRPr>
          </a:p>
          <a:p>
            <a:pPr lvl="1"/>
            <a:r>
              <a:rPr lang="en-CA" b="0" i="0" dirty="0">
                <a:effectLst/>
              </a:rPr>
              <a:t>mpi4py/3.1.4</a:t>
            </a:r>
          </a:p>
          <a:p>
            <a:pPr lvl="1"/>
            <a:endParaRPr lang="en-US" dirty="0">
              <a:latin typeface="system-ui"/>
            </a:endParaRPr>
          </a:p>
          <a:p>
            <a:pPr marL="0" indent="0">
              <a:buNone/>
            </a:pPr>
            <a:endParaRPr lang="en-US" dirty="0">
              <a:latin typeface="system-ui"/>
            </a:endParaRPr>
          </a:p>
          <a:p>
            <a:pPr marL="0" indent="0">
              <a:buNone/>
            </a:pPr>
            <a:r>
              <a:rPr lang="en-US" dirty="0"/>
              <a:t>Install requirements in terminal</a:t>
            </a:r>
            <a:endParaRPr lang="en-CA" b="0" i="0" dirty="0">
              <a:effectLst/>
            </a:endParaRPr>
          </a:p>
          <a:p>
            <a:pPr marL="0" indent="0">
              <a:buNone/>
            </a:pPr>
            <a:r>
              <a:rPr lang="en-CA" sz="2400" b="0" i="0" dirty="0">
                <a:effectLst/>
                <a:latin typeface="Menlo" panose="020B0609030804020204" pitchFamily="49" charset="0"/>
              </a:rPr>
              <a:t>pip install -r /home/USER_NAME/projects/def-sponsor00/</a:t>
            </a:r>
            <a:r>
              <a:rPr lang="en-CA" sz="2400" b="0" i="0" dirty="0" err="1">
                <a:effectLst/>
                <a:latin typeface="Menlo" panose="020B0609030804020204" pitchFamily="49" charset="0"/>
              </a:rPr>
              <a:t>ARC_for_EESC</a:t>
            </a:r>
            <a:r>
              <a:rPr lang="en-CA" sz="2400" b="0" i="0" dirty="0">
                <a:effectLst/>
                <a:latin typeface="Menlo" panose="020B0609030804020204" pitchFamily="49" charset="0"/>
              </a:rPr>
              <a:t>/</a:t>
            </a:r>
            <a:r>
              <a:rPr lang="en-CA" sz="2400" b="0" i="0" dirty="0" err="1">
                <a:effectLst/>
                <a:latin typeface="Menlo" panose="020B0609030804020204" pitchFamily="49" charset="0"/>
              </a:rPr>
              <a:t>requirements.txt</a:t>
            </a:r>
            <a:endParaRPr lang="en-CA" sz="2400" dirty="0">
              <a:latin typeface="system-ui"/>
            </a:endParaRPr>
          </a:p>
        </p:txBody>
      </p:sp>
    </p:spTree>
    <p:extLst>
      <p:ext uri="{BB962C8B-B14F-4D97-AF65-F5344CB8AC3E}">
        <p14:creationId xmlns:p14="http://schemas.microsoft.com/office/powerpoint/2010/main" val="36330621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2BD20-EDE5-98F5-943F-BDCC4738907E}"/>
              </a:ext>
            </a:extLst>
          </p:cNvPr>
          <p:cNvSpPr>
            <a:spLocks noGrp="1"/>
          </p:cNvSpPr>
          <p:nvPr>
            <p:ph type="title"/>
          </p:nvPr>
        </p:nvSpPr>
        <p:spPr/>
        <p:txBody>
          <a:bodyPr/>
          <a:lstStyle/>
          <a:p>
            <a:r>
              <a:rPr lang="en-US" dirty="0"/>
              <a:t>Preparing to run our job</a:t>
            </a:r>
          </a:p>
        </p:txBody>
      </p:sp>
      <p:sp>
        <p:nvSpPr>
          <p:cNvPr id="3" name="Content Placeholder 2">
            <a:extLst>
              <a:ext uri="{FF2B5EF4-FFF2-40B4-BE49-F238E27FC236}">
                <a16:creationId xmlns:a16="http://schemas.microsoft.com/office/drawing/2014/main" id="{106A73E1-63D3-47E0-D550-D867F490626D}"/>
              </a:ext>
            </a:extLst>
          </p:cNvPr>
          <p:cNvSpPr>
            <a:spLocks noGrp="1"/>
          </p:cNvSpPr>
          <p:nvPr>
            <p:ph idx="1"/>
          </p:nvPr>
        </p:nvSpPr>
        <p:spPr/>
        <p:txBody>
          <a:bodyPr/>
          <a:lstStyle/>
          <a:p>
            <a:pPr marL="0" indent="0">
              <a:buNone/>
            </a:pPr>
            <a:r>
              <a:rPr lang="en-US" dirty="0"/>
              <a:t>Create copies of files in your User folder</a:t>
            </a:r>
          </a:p>
          <a:p>
            <a:pPr lvl="1"/>
            <a:r>
              <a:rPr lang="en-CA" b="0" i="0" dirty="0" err="1">
                <a:effectLst/>
                <a:latin typeface="Menlo" panose="020B0609030804020204" pitchFamily="49" charset="0"/>
              </a:rPr>
              <a:t>classic_submit_dra.sh</a:t>
            </a:r>
            <a:endParaRPr lang="en-US" b="0" i="0" dirty="0">
              <a:effectLst/>
              <a:latin typeface="Menlo" panose="020B0609030804020204" pitchFamily="49" charset="0"/>
            </a:endParaRPr>
          </a:p>
          <a:p>
            <a:pPr lvl="1"/>
            <a:r>
              <a:rPr lang="en-CA" b="0" i="0" dirty="0" err="1">
                <a:effectLst/>
                <a:latin typeface="Menlo" panose="020B0609030804020204" pitchFamily="49" charset="0"/>
              </a:rPr>
              <a:t>job_options.txt</a:t>
            </a:r>
            <a:endParaRPr lang="en-US" b="0" i="0" dirty="0">
              <a:effectLst/>
              <a:latin typeface="Menlo" panose="020B0609030804020204" pitchFamily="49" charset="0"/>
            </a:endParaRPr>
          </a:p>
          <a:p>
            <a:pPr marL="0" indent="0">
              <a:buNone/>
            </a:pPr>
            <a:endParaRPr lang="en-US" dirty="0"/>
          </a:p>
        </p:txBody>
      </p:sp>
    </p:spTree>
    <p:extLst>
      <p:ext uri="{BB962C8B-B14F-4D97-AF65-F5344CB8AC3E}">
        <p14:creationId xmlns:p14="http://schemas.microsoft.com/office/powerpoint/2010/main" val="1924228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99272-D1E7-94FE-0CE2-122CEFB61B87}"/>
              </a:ext>
            </a:extLst>
          </p:cNvPr>
          <p:cNvSpPr>
            <a:spLocks noGrp="1"/>
          </p:cNvSpPr>
          <p:nvPr>
            <p:ph type="title"/>
          </p:nvPr>
        </p:nvSpPr>
        <p:spPr/>
        <p:txBody>
          <a:bodyPr/>
          <a:lstStyle/>
          <a:p>
            <a:r>
              <a:rPr lang="en-US" dirty="0"/>
              <a:t>Digital Research Alliance of Canada (DRAC)</a:t>
            </a:r>
          </a:p>
        </p:txBody>
      </p:sp>
      <p:sp>
        <p:nvSpPr>
          <p:cNvPr id="3" name="Content Placeholder 2">
            <a:extLst>
              <a:ext uri="{FF2B5EF4-FFF2-40B4-BE49-F238E27FC236}">
                <a16:creationId xmlns:a16="http://schemas.microsoft.com/office/drawing/2014/main" id="{60A5B40F-F479-3103-15F9-4A92BC0B9C1B}"/>
              </a:ext>
            </a:extLst>
          </p:cNvPr>
          <p:cNvSpPr>
            <a:spLocks noGrp="1"/>
          </p:cNvSpPr>
          <p:nvPr>
            <p:ph idx="1"/>
          </p:nvPr>
        </p:nvSpPr>
        <p:spPr>
          <a:xfrm>
            <a:off x="838200" y="3125615"/>
            <a:ext cx="10515600" cy="3284133"/>
          </a:xfrm>
        </p:spPr>
        <p:txBody>
          <a:bodyPr>
            <a:normAutofit/>
          </a:bodyPr>
          <a:lstStyle/>
          <a:p>
            <a:r>
              <a:rPr lang="en-CA" dirty="0">
                <a:solidFill>
                  <a:srgbClr val="32322F"/>
                </a:solidFill>
              </a:rPr>
              <a:t>N</a:t>
            </a:r>
            <a:r>
              <a:rPr lang="en-CA" b="0" i="0" dirty="0">
                <a:solidFill>
                  <a:srgbClr val="32322F"/>
                </a:solidFill>
                <a:effectLst/>
              </a:rPr>
              <a:t>on-profit organization funded by the Government of Canada</a:t>
            </a:r>
          </a:p>
          <a:p>
            <a:r>
              <a:rPr lang="en-CA" dirty="0">
                <a:solidFill>
                  <a:srgbClr val="32322F"/>
                </a:solidFill>
              </a:rPr>
              <a:t>P</a:t>
            </a:r>
            <a:r>
              <a:rPr lang="en-CA" b="0" i="0" dirty="0">
                <a:solidFill>
                  <a:srgbClr val="32322F"/>
                </a:solidFill>
                <a:effectLst/>
              </a:rPr>
              <a:t>rovide all Canadian scientists and scholars with the digital tools they need to conduct the world-leading research that supports innovation in Canada</a:t>
            </a:r>
          </a:p>
          <a:p>
            <a:r>
              <a:rPr lang="en-CA" dirty="0">
                <a:solidFill>
                  <a:srgbClr val="32322F"/>
                </a:solidFill>
              </a:rPr>
              <a:t>I</a:t>
            </a:r>
            <a:r>
              <a:rPr lang="en-CA" b="0" i="0" dirty="0">
                <a:solidFill>
                  <a:srgbClr val="32322F"/>
                </a:solidFill>
                <a:effectLst/>
              </a:rPr>
              <a:t>ntegrate, champion and fund the infrastructure and activities required digital research infrastructure (DRI)</a:t>
            </a:r>
            <a:endParaRPr lang="en-US" dirty="0"/>
          </a:p>
        </p:txBody>
      </p:sp>
      <p:pic>
        <p:nvPicPr>
          <p:cNvPr id="5" name="Picture 4" descr="A close up of a logo&#10;&#10;AI-generated content may be incorrect.">
            <a:extLst>
              <a:ext uri="{FF2B5EF4-FFF2-40B4-BE49-F238E27FC236}">
                <a16:creationId xmlns:a16="http://schemas.microsoft.com/office/drawing/2014/main" id="{A54D68F6-95B5-8B8D-60C1-342F1CA8E3CA}"/>
              </a:ext>
            </a:extLst>
          </p:cNvPr>
          <p:cNvPicPr>
            <a:picLocks noChangeAspect="1"/>
          </p:cNvPicPr>
          <p:nvPr/>
        </p:nvPicPr>
        <p:blipFill>
          <a:blip r:embed="rId2"/>
          <a:stretch>
            <a:fillRect/>
          </a:stretch>
        </p:blipFill>
        <p:spPr>
          <a:xfrm>
            <a:off x="2626648" y="1690688"/>
            <a:ext cx="6938704" cy="1085763"/>
          </a:xfrm>
          <a:prstGeom prst="rect">
            <a:avLst/>
          </a:prstGeom>
        </p:spPr>
      </p:pic>
    </p:spTree>
    <p:extLst>
      <p:ext uri="{BB962C8B-B14F-4D97-AF65-F5344CB8AC3E}">
        <p14:creationId xmlns:p14="http://schemas.microsoft.com/office/powerpoint/2010/main" val="6176640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5B595-AF7F-761D-A549-FF44F939A3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972CB8-ECE9-4C10-8585-ABADCAFD7178}"/>
              </a:ext>
            </a:extLst>
          </p:cNvPr>
          <p:cNvSpPr>
            <a:spLocks noGrp="1"/>
          </p:cNvSpPr>
          <p:nvPr>
            <p:ph type="title"/>
          </p:nvPr>
        </p:nvSpPr>
        <p:spPr/>
        <p:txBody>
          <a:bodyPr/>
          <a:lstStyle/>
          <a:p>
            <a:r>
              <a:rPr lang="en-US" dirty="0"/>
              <a:t>Preparing to run our job</a:t>
            </a:r>
          </a:p>
        </p:txBody>
      </p:sp>
      <p:sp>
        <p:nvSpPr>
          <p:cNvPr id="3" name="Content Placeholder 2">
            <a:extLst>
              <a:ext uri="{FF2B5EF4-FFF2-40B4-BE49-F238E27FC236}">
                <a16:creationId xmlns:a16="http://schemas.microsoft.com/office/drawing/2014/main" id="{95257A30-3BD4-683C-A55A-11FA1FB931A0}"/>
              </a:ext>
            </a:extLst>
          </p:cNvPr>
          <p:cNvSpPr>
            <a:spLocks noGrp="1"/>
          </p:cNvSpPr>
          <p:nvPr>
            <p:ph idx="1"/>
          </p:nvPr>
        </p:nvSpPr>
        <p:spPr/>
        <p:txBody>
          <a:bodyPr/>
          <a:lstStyle/>
          <a:p>
            <a:pPr marL="0" indent="0">
              <a:buNone/>
            </a:pPr>
            <a:r>
              <a:rPr lang="en-US" dirty="0"/>
              <a:t>Create copies of files in your User folder</a:t>
            </a:r>
          </a:p>
          <a:p>
            <a:pPr lvl="1"/>
            <a:r>
              <a:rPr lang="en-CA" b="0" i="0" dirty="0" err="1">
                <a:effectLst/>
                <a:latin typeface="Menlo" panose="020B0609030804020204" pitchFamily="49" charset="0"/>
              </a:rPr>
              <a:t>classic_submit_dra.sh</a:t>
            </a:r>
            <a:endParaRPr lang="en-US" b="0" i="0" dirty="0">
              <a:effectLst/>
              <a:latin typeface="Menlo" panose="020B0609030804020204" pitchFamily="49" charset="0"/>
            </a:endParaRPr>
          </a:p>
          <a:p>
            <a:pPr lvl="1"/>
            <a:r>
              <a:rPr lang="en-CA" b="0" i="0" dirty="0" err="1">
                <a:effectLst/>
                <a:latin typeface="Menlo" panose="020B0609030804020204" pitchFamily="49" charset="0"/>
              </a:rPr>
              <a:t>job_options.txt</a:t>
            </a:r>
            <a:endParaRPr lang="en-US" b="0" i="0" dirty="0">
              <a:effectLst/>
              <a:latin typeface="Menlo" panose="020B0609030804020204" pitchFamily="49" charset="0"/>
            </a:endParaRPr>
          </a:p>
          <a:p>
            <a:pPr marL="0" indent="0">
              <a:buNone/>
            </a:pPr>
            <a:endParaRPr lang="en-US" dirty="0"/>
          </a:p>
          <a:p>
            <a:pPr marL="0" indent="0">
              <a:buNone/>
            </a:pPr>
            <a:r>
              <a:rPr lang="en-US" dirty="0"/>
              <a:t>Create sub-folder for CLASSIC output files </a:t>
            </a:r>
          </a:p>
          <a:p>
            <a:pPr lvl="1"/>
            <a:r>
              <a:rPr lang="en-CA" b="0" i="0" dirty="0" err="1">
                <a:effectLst/>
                <a:latin typeface="Menlo" panose="020B0609030804020204" pitchFamily="49" charset="0"/>
              </a:rPr>
              <a:t>netcdf_files</a:t>
            </a:r>
            <a:endParaRPr lang="en-US" dirty="0"/>
          </a:p>
        </p:txBody>
      </p:sp>
    </p:spTree>
    <p:extLst>
      <p:ext uri="{BB962C8B-B14F-4D97-AF65-F5344CB8AC3E}">
        <p14:creationId xmlns:p14="http://schemas.microsoft.com/office/powerpoint/2010/main" val="10592593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73EE1-61C3-15CB-B2E8-B4A65539F2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F7C69C-5450-1741-16CA-4720AC3F33EB}"/>
              </a:ext>
            </a:extLst>
          </p:cNvPr>
          <p:cNvSpPr>
            <a:spLocks noGrp="1"/>
          </p:cNvSpPr>
          <p:nvPr>
            <p:ph type="title"/>
          </p:nvPr>
        </p:nvSpPr>
        <p:spPr/>
        <p:txBody>
          <a:bodyPr/>
          <a:lstStyle/>
          <a:p>
            <a:r>
              <a:rPr lang="en-US" dirty="0"/>
              <a:t>Job Script</a:t>
            </a:r>
          </a:p>
        </p:txBody>
      </p:sp>
      <p:sp>
        <p:nvSpPr>
          <p:cNvPr id="3" name="Content Placeholder 2">
            <a:extLst>
              <a:ext uri="{FF2B5EF4-FFF2-40B4-BE49-F238E27FC236}">
                <a16:creationId xmlns:a16="http://schemas.microsoft.com/office/drawing/2014/main" id="{988CBC9D-7581-5FE5-DAF2-32350B5C9E2D}"/>
              </a:ext>
            </a:extLst>
          </p:cNvPr>
          <p:cNvSpPr>
            <a:spLocks noGrp="1"/>
          </p:cNvSpPr>
          <p:nvPr>
            <p:ph idx="1"/>
          </p:nvPr>
        </p:nvSpPr>
        <p:spPr/>
        <p:txBody>
          <a:bodyPr/>
          <a:lstStyle/>
          <a:p>
            <a:pPr marL="0" indent="0">
              <a:buNone/>
            </a:pPr>
            <a:r>
              <a:rPr lang="en-US" dirty="0"/>
              <a:t>Open the </a:t>
            </a:r>
            <a:r>
              <a:rPr lang="en-CA" b="0" i="0" dirty="0" err="1">
                <a:effectLst/>
                <a:latin typeface="Menlo" panose="020B0609030804020204" pitchFamily="49" charset="0"/>
              </a:rPr>
              <a:t>classic_submit_dra.sh</a:t>
            </a:r>
            <a:r>
              <a:rPr lang="en-US" dirty="0"/>
              <a:t>  file</a:t>
            </a:r>
          </a:p>
        </p:txBody>
      </p:sp>
    </p:spTree>
    <p:extLst>
      <p:ext uri="{BB962C8B-B14F-4D97-AF65-F5344CB8AC3E}">
        <p14:creationId xmlns:p14="http://schemas.microsoft.com/office/powerpoint/2010/main" val="30018422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301D2-A21E-4FFF-A352-CE181A0C6594}"/>
            </a:ext>
          </a:extLst>
        </p:cNvPr>
        <p:cNvGrpSpPr/>
        <p:nvPr/>
      </p:nvGrpSpPr>
      <p:grpSpPr>
        <a:xfrm>
          <a:off x="0" y="0"/>
          <a:ext cx="0" cy="0"/>
          <a:chOff x="0" y="0"/>
          <a:chExt cx="0" cy="0"/>
        </a:xfrm>
      </p:grpSpPr>
      <p:pic>
        <p:nvPicPr>
          <p:cNvPr id="5" name="Picture 4" descr="A laundry room with washing machines&#10;&#10;AI-generated content may be incorrect.">
            <a:extLst>
              <a:ext uri="{FF2B5EF4-FFF2-40B4-BE49-F238E27FC236}">
                <a16:creationId xmlns:a16="http://schemas.microsoft.com/office/drawing/2014/main" id="{9F983C34-992B-F1A4-9E0B-CD97CDAA5A1F}"/>
              </a:ext>
            </a:extLst>
          </p:cNvPr>
          <p:cNvPicPr>
            <a:picLocks noChangeAspect="1"/>
          </p:cNvPicPr>
          <p:nvPr/>
        </p:nvPicPr>
        <p:blipFill>
          <a:blip r:embed="rId2"/>
          <a:stretch>
            <a:fillRect/>
          </a:stretch>
        </p:blipFill>
        <p:spPr>
          <a:xfrm>
            <a:off x="3039514" y="346829"/>
            <a:ext cx="6112972" cy="6164342"/>
          </a:xfrm>
          <a:prstGeom prst="rect">
            <a:avLst/>
          </a:prstGeom>
        </p:spPr>
      </p:pic>
    </p:spTree>
    <p:extLst>
      <p:ext uri="{BB962C8B-B14F-4D97-AF65-F5344CB8AC3E}">
        <p14:creationId xmlns:p14="http://schemas.microsoft.com/office/powerpoint/2010/main" val="6180865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ACC10-584E-8866-6531-B1D0464951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AF16D1-B885-D6AD-05D4-C5C7508700B8}"/>
              </a:ext>
            </a:extLst>
          </p:cNvPr>
          <p:cNvSpPr>
            <a:spLocks noGrp="1"/>
          </p:cNvSpPr>
          <p:nvPr>
            <p:ph type="title"/>
          </p:nvPr>
        </p:nvSpPr>
        <p:spPr/>
        <p:txBody>
          <a:bodyPr/>
          <a:lstStyle/>
          <a:p>
            <a:r>
              <a:rPr lang="en-US" dirty="0"/>
              <a:t>Job Script</a:t>
            </a:r>
          </a:p>
        </p:txBody>
      </p:sp>
      <p:sp>
        <p:nvSpPr>
          <p:cNvPr id="3" name="Content Placeholder 2">
            <a:extLst>
              <a:ext uri="{FF2B5EF4-FFF2-40B4-BE49-F238E27FC236}">
                <a16:creationId xmlns:a16="http://schemas.microsoft.com/office/drawing/2014/main" id="{FE5E0246-1FD1-0D03-132D-52CC6C987158}"/>
              </a:ext>
            </a:extLst>
          </p:cNvPr>
          <p:cNvSpPr>
            <a:spLocks noGrp="1"/>
          </p:cNvSpPr>
          <p:nvPr>
            <p:ph idx="1"/>
          </p:nvPr>
        </p:nvSpPr>
        <p:spPr/>
        <p:txBody>
          <a:bodyPr/>
          <a:lstStyle/>
          <a:p>
            <a:pPr marL="0" indent="0">
              <a:buNone/>
            </a:pPr>
            <a:r>
              <a:rPr lang="en-US" dirty="0"/>
              <a:t>Open the </a:t>
            </a:r>
            <a:r>
              <a:rPr lang="en-CA" b="0" i="0" dirty="0" err="1">
                <a:effectLst/>
                <a:latin typeface="Menlo" panose="020B0609030804020204" pitchFamily="49" charset="0"/>
              </a:rPr>
              <a:t>classic_submit_dra.sh</a:t>
            </a:r>
            <a:r>
              <a:rPr lang="en-US" dirty="0"/>
              <a:t>  file</a:t>
            </a:r>
          </a:p>
          <a:p>
            <a:pPr lvl="1"/>
            <a:r>
              <a:rPr lang="en-US" dirty="0"/>
              <a:t>On line 15, replace </a:t>
            </a:r>
            <a:r>
              <a:rPr lang="en-US" dirty="0">
                <a:latin typeface="Menlo" panose="020B0609030804020204" pitchFamily="49" charset="0"/>
                <a:ea typeface="Menlo" panose="020B0609030804020204" pitchFamily="49" charset="0"/>
                <a:cs typeface="Menlo" panose="020B0609030804020204" pitchFamily="49" charset="0"/>
              </a:rPr>
              <a:t>USER_NAME</a:t>
            </a:r>
            <a:r>
              <a:rPr lang="en-US" dirty="0">
                <a:ea typeface="Menlo" panose="020B0609030804020204" pitchFamily="49" charset="0"/>
                <a:cs typeface="Menlo" panose="020B0609030804020204" pitchFamily="49" charset="0"/>
              </a:rPr>
              <a:t> </a:t>
            </a:r>
            <a:r>
              <a:rPr lang="en-US" dirty="0"/>
              <a:t>with the name of your user ex. </a:t>
            </a:r>
            <a:r>
              <a:rPr lang="en-US" dirty="0">
                <a:latin typeface="Menlo" panose="020B0609030804020204" pitchFamily="49" charset="0"/>
                <a:ea typeface="Menlo" panose="020B0609030804020204" pitchFamily="49" charset="0"/>
                <a:cs typeface="Menlo" panose="020B0609030804020204" pitchFamily="49" charset="0"/>
              </a:rPr>
              <a:t>user01</a:t>
            </a:r>
          </a:p>
        </p:txBody>
      </p:sp>
    </p:spTree>
    <p:extLst>
      <p:ext uri="{BB962C8B-B14F-4D97-AF65-F5344CB8AC3E}">
        <p14:creationId xmlns:p14="http://schemas.microsoft.com/office/powerpoint/2010/main" val="3391634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ADB3A-88DF-B78B-C1C7-175C648679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3B18D1-80E2-2454-BFD0-9FCE9031A0C5}"/>
              </a:ext>
            </a:extLst>
          </p:cNvPr>
          <p:cNvSpPr>
            <a:spLocks noGrp="1"/>
          </p:cNvSpPr>
          <p:nvPr>
            <p:ph type="title"/>
          </p:nvPr>
        </p:nvSpPr>
        <p:spPr/>
        <p:txBody>
          <a:bodyPr/>
          <a:lstStyle/>
          <a:p>
            <a:r>
              <a:rPr lang="en-US" dirty="0"/>
              <a:t>Job Script</a:t>
            </a:r>
          </a:p>
        </p:txBody>
      </p:sp>
      <p:sp>
        <p:nvSpPr>
          <p:cNvPr id="3" name="Content Placeholder 2">
            <a:extLst>
              <a:ext uri="{FF2B5EF4-FFF2-40B4-BE49-F238E27FC236}">
                <a16:creationId xmlns:a16="http://schemas.microsoft.com/office/drawing/2014/main" id="{6A557E4F-A638-7A68-EA16-D856270402C0}"/>
              </a:ext>
            </a:extLst>
          </p:cNvPr>
          <p:cNvSpPr>
            <a:spLocks noGrp="1"/>
          </p:cNvSpPr>
          <p:nvPr>
            <p:ph idx="1"/>
          </p:nvPr>
        </p:nvSpPr>
        <p:spPr/>
        <p:txBody>
          <a:bodyPr/>
          <a:lstStyle/>
          <a:p>
            <a:pPr marL="0" indent="0">
              <a:buNone/>
            </a:pPr>
            <a:r>
              <a:rPr lang="en-US" dirty="0"/>
              <a:t>Open the </a:t>
            </a:r>
            <a:r>
              <a:rPr lang="en-CA" b="0" i="0" dirty="0" err="1">
                <a:effectLst/>
                <a:latin typeface="Menlo" panose="020B0609030804020204" pitchFamily="49" charset="0"/>
              </a:rPr>
              <a:t>classic_submit_dra.sh</a:t>
            </a:r>
            <a:r>
              <a:rPr lang="en-US" dirty="0"/>
              <a:t>  file</a:t>
            </a:r>
          </a:p>
          <a:p>
            <a:pPr lvl="1"/>
            <a:r>
              <a:rPr lang="en-US" dirty="0"/>
              <a:t>On line 15, replace </a:t>
            </a:r>
            <a:r>
              <a:rPr lang="en-US" dirty="0">
                <a:latin typeface="Menlo" panose="020B0609030804020204" pitchFamily="49" charset="0"/>
                <a:ea typeface="Menlo" panose="020B0609030804020204" pitchFamily="49" charset="0"/>
                <a:cs typeface="Menlo" panose="020B0609030804020204" pitchFamily="49" charset="0"/>
              </a:rPr>
              <a:t>USER_NAME</a:t>
            </a:r>
            <a:r>
              <a:rPr lang="en-US" dirty="0">
                <a:ea typeface="Menlo" panose="020B0609030804020204" pitchFamily="49" charset="0"/>
                <a:cs typeface="Menlo" panose="020B0609030804020204" pitchFamily="49" charset="0"/>
              </a:rPr>
              <a:t> </a:t>
            </a:r>
            <a:r>
              <a:rPr lang="en-US" dirty="0"/>
              <a:t>with the name of your user ex. </a:t>
            </a:r>
            <a:r>
              <a:rPr lang="en-US" dirty="0">
                <a:latin typeface="Menlo" panose="020B0609030804020204" pitchFamily="49" charset="0"/>
                <a:ea typeface="Menlo" panose="020B0609030804020204" pitchFamily="49" charset="0"/>
                <a:cs typeface="Menlo" panose="020B0609030804020204" pitchFamily="49" charset="0"/>
              </a:rPr>
              <a:t>user01</a:t>
            </a:r>
          </a:p>
          <a:p>
            <a:pPr lvl="1"/>
            <a:endParaRPr lang="en-US" dirty="0">
              <a:latin typeface="Menlo" panose="020B0609030804020204" pitchFamily="49" charset="0"/>
              <a:ea typeface="Menlo" panose="020B0609030804020204" pitchFamily="49" charset="0"/>
              <a:cs typeface="Menlo" panose="020B0609030804020204" pitchFamily="49" charset="0"/>
            </a:endParaRPr>
          </a:p>
          <a:p>
            <a:pPr marL="0" indent="0">
              <a:buNone/>
            </a:pPr>
            <a:r>
              <a:rPr lang="en-US" dirty="0">
                <a:ea typeface="Menlo" panose="020B0609030804020204" pitchFamily="49" charset="0"/>
                <a:cs typeface="Menlo" panose="020B0609030804020204" pitchFamily="49" charset="0"/>
              </a:rPr>
              <a:t>Open the </a:t>
            </a:r>
            <a:r>
              <a:rPr lang="en-US" dirty="0" err="1">
                <a:latin typeface="Menlo" panose="020B0609030804020204" pitchFamily="49" charset="0"/>
                <a:ea typeface="Menlo" panose="020B0609030804020204" pitchFamily="49" charset="0"/>
                <a:cs typeface="Menlo" panose="020B0609030804020204" pitchFamily="49" charset="0"/>
              </a:rPr>
              <a:t>job_options.txt</a:t>
            </a:r>
            <a:r>
              <a:rPr lang="en-US" dirty="0">
                <a:ea typeface="Menlo" panose="020B0609030804020204" pitchFamily="49" charset="0"/>
                <a:cs typeface="Menlo" panose="020B0609030804020204" pitchFamily="49" charset="0"/>
              </a:rPr>
              <a:t> file</a:t>
            </a:r>
          </a:p>
          <a:p>
            <a:pPr lvl="1"/>
            <a:r>
              <a:rPr lang="en-US" dirty="0">
                <a:ea typeface="Menlo" panose="020B0609030804020204" pitchFamily="49" charset="0"/>
                <a:cs typeface="Menlo" panose="020B0609030804020204" pitchFamily="49" charset="0"/>
              </a:rPr>
              <a:t>On line 213, replace </a:t>
            </a:r>
            <a:r>
              <a:rPr lang="en-US" dirty="0">
                <a:latin typeface="Menlo" panose="020B0609030804020204" pitchFamily="49" charset="0"/>
                <a:ea typeface="Menlo" panose="020B0609030804020204" pitchFamily="49" charset="0"/>
                <a:cs typeface="Menlo" panose="020B0609030804020204" pitchFamily="49" charset="0"/>
              </a:rPr>
              <a:t>USER_NAME</a:t>
            </a:r>
            <a:r>
              <a:rPr lang="en-US" dirty="0">
                <a:ea typeface="Menlo" panose="020B0609030804020204" pitchFamily="49" charset="0"/>
                <a:cs typeface="Menlo" panose="020B0609030804020204" pitchFamily="49" charset="0"/>
              </a:rPr>
              <a:t> with the name of your user ex. </a:t>
            </a:r>
            <a:r>
              <a:rPr lang="en-US" dirty="0">
                <a:latin typeface="Menlo" panose="020B0609030804020204" pitchFamily="49" charset="0"/>
                <a:ea typeface="Menlo" panose="020B0609030804020204" pitchFamily="49" charset="0"/>
                <a:cs typeface="Menlo" panose="020B0609030804020204" pitchFamily="49" charset="0"/>
              </a:rPr>
              <a:t>user01</a:t>
            </a:r>
          </a:p>
        </p:txBody>
      </p:sp>
    </p:spTree>
    <p:extLst>
      <p:ext uri="{BB962C8B-B14F-4D97-AF65-F5344CB8AC3E}">
        <p14:creationId xmlns:p14="http://schemas.microsoft.com/office/powerpoint/2010/main" val="504822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CB1BF-B085-9721-87DC-04F26DF94044}"/>
              </a:ext>
            </a:extLst>
          </p:cNvPr>
          <p:cNvSpPr>
            <a:spLocks noGrp="1"/>
          </p:cNvSpPr>
          <p:nvPr>
            <p:ph type="title"/>
          </p:nvPr>
        </p:nvSpPr>
        <p:spPr/>
        <p:txBody>
          <a:bodyPr/>
          <a:lstStyle/>
          <a:p>
            <a:r>
              <a:rPr lang="en-US" dirty="0"/>
              <a:t>Thank-you!!</a:t>
            </a:r>
          </a:p>
        </p:txBody>
      </p:sp>
      <p:pic>
        <p:nvPicPr>
          <p:cNvPr id="4" name="Picture 3" descr="A blue and black logo&#10;&#10;AI-generated content may be incorrect.">
            <a:extLst>
              <a:ext uri="{FF2B5EF4-FFF2-40B4-BE49-F238E27FC236}">
                <a16:creationId xmlns:a16="http://schemas.microsoft.com/office/drawing/2014/main" id="{06418C9A-1167-53A7-6471-1ECB6FB0509A}"/>
              </a:ext>
            </a:extLst>
          </p:cNvPr>
          <p:cNvPicPr>
            <a:picLocks noChangeAspect="1"/>
          </p:cNvPicPr>
          <p:nvPr/>
        </p:nvPicPr>
        <p:blipFill>
          <a:blip r:embed="rId2"/>
          <a:stretch>
            <a:fillRect/>
          </a:stretch>
        </p:blipFill>
        <p:spPr>
          <a:xfrm>
            <a:off x="8810567" y="5379242"/>
            <a:ext cx="3223144" cy="1012457"/>
          </a:xfrm>
          <a:prstGeom prst="rect">
            <a:avLst/>
          </a:prstGeom>
        </p:spPr>
      </p:pic>
      <p:pic>
        <p:nvPicPr>
          <p:cNvPr id="6" name="Picture 5" descr="A close up of a logo&#10;&#10;AI-generated content may be incorrect.">
            <a:extLst>
              <a:ext uri="{FF2B5EF4-FFF2-40B4-BE49-F238E27FC236}">
                <a16:creationId xmlns:a16="http://schemas.microsoft.com/office/drawing/2014/main" id="{4AFE159C-A8EF-3F5D-A104-117715AA8D4A}"/>
              </a:ext>
            </a:extLst>
          </p:cNvPr>
          <p:cNvPicPr>
            <a:picLocks noChangeAspect="1"/>
          </p:cNvPicPr>
          <p:nvPr/>
        </p:nvPicPr>
        <p:blipFill>
          <a:blip r:embed="rId3"/>
          <a:stretch>
            <a:fillRect/>
          </a:stretch>
        </p:blipFill>
        <p:spPr>
          <a:xfrm>
            <a:off x="3498850" y="5578899"/>
            <a:ext cx="5194300" cy="812800"/>
          </a:xfrm>
          <a:prstGeom prst="rect">
            <a:avLst/>
          </a:prstGeom>
        </p:spPr>
      </p:pic>
      <p:pic>
        <p:nvPicPr>
          <p:cNvPr id="8" name="Picture 7" descr="A black and white logo&#10;&#10;AI-generated content may be incorrect.">
            <a:extLst>
              <a:ext uri="{FF2B5EF4-FFF2-40B4-BE49-F238E27FC236}">
                <a16:creationId xmlns:a16="http://schemas.microsoft.com/office/drawing/2014/main" id="{CD3A8269-46AF-51A3-7EAB-C1B2EA4D6B4D}"/>
              </a:ext>
            </a:extLst>
          </p:cNvPr>
          <p:cNvPicPr>
            <a:picLocks noChangeAspect="1"/>
          </p:cNvPicPr>
          <p:nvPr/>
        </p:nvPicPr>
        <p:blipFill>
          <a:blip r:embed="rId4"/>
          <a:stretch>
            <a:fillRect/>
          </a:stretch>
        </p:blipFill>
        <p:spPr>
          <a:xfrm>
            <a:off x="466783" y="5578899"/>
            <a:ext cx="2794000" cy="825500"/>
          </a:xfrm>
          <a:prstGeom prst="rect">
            <a:avLst/>
          </a:prstGeom>
        </p:spPr>
      </p:pic>
      <p:sp>
        <p:nvSpPr>
          <p:cNvPr id="9" name="TextBox 8">
            <a:extLst>
              <a:ext uri="{FF2B5EF4-FFF2-40B4-BE49-F238E27FC236}">
                <a16:creationId xmlns:a16="http://schemas.microsoft.com/office/drawing/2014/main" id="{398F528A-8E9C-5AE2-32FC-068F6384529D}"/>
              </a:ext>
            </a:extLst>
          </p:cNvPr>
          <p:cNvSpPr txBox="1"/>
          <p:nvPr/>
        </p:nvSpPr>
        <p:spPr>
          <a:xfrm>
            <a:off x="838200" y="1702205"/>
            <a:ext cx="10515600" cy="3363037"/>
          </a:xfrm>
          <a:prstGeom prst="rect">
            <a:avLst/>
          </a:prstGeom>
          <a:noFill/>
        </p:spPr>
        <p:txBody>
          <a:bodyPr wrap="square" rtlCol="0">
            <a:spAutoFit/>
          </a:bodyPr>
          <a:lstStyle/>
          <a:p>
            <a:pPr>
              <a:lnSpc>
                <a:spcPct val="150000"/>
              </a:lnSpc>
            </a:pPr>
            <a:r>
              <a:rPr lang="en-US" sz="2400" dirty="0">
                <a:solidFill>
                  <a:schemeClr val="tx1"/>
                </a:solidFill>
                <a:cs typeface="Times New Roman" panose="02020603050405020304" pitchFamily="18" charset="0"/>
              </a:rPr>
              <a:t>Ross Dickson with ACENET </a:t>
            </a:r>
          </a:p>
          <a:p>
            <a:pPr>
              <a:lnSpc>
                <a:spcPct val="150000"/>
              </a:lnSpc>
            </a:pPr>
            <a:r>
              <a:rPr lang="en-US" sz="2400" dirty="0">
                <a:cs typeface="Times New Roman" panose="02020603050405020304" pitchFamily="18" charset="0"/>
              </a:rPr>
              <a:t>Dr. </a:t>
            </a:r>
            <a:r>
              <a:rPr lang="en-US" sz="2400" dirty="0">
                <a:solidFill>
                  <a:schemeClr val="tx1"/>
                </a:solidFill>
                <a:cs typeface="Times New Roman" panose="02020603050405020304" pitchFamily="18" charset="0"/>
              </a:rPr>
              <a:t>Sian Kou-Giesbrecht</a:t>
            </a:r>
          </a:p>
          <a:p>
            <a:pPr>
              <a:lnSpc>
                <a:spcPct val="150000"/>
              </a:lnSpc>
            </a:pPr>
            <a:r>
              <a:rPr lang="en-US" sz="2400" dirty="0">
                <a:solidFill>
                  <a:schemeClr val="tx1"/>
                </a:solidFill>
                <a:cs typeface="Times New Roman" panose="02020603050405020304" pitchFamily="18" charset="0"/>
              </a:rPr>
              <a:t>Lauren Gover</a:t>
            </a:r>
          </a:p>
          <a:p>
            <a:pPr>
              <a:lnSpc>
                <a:spcPct val="150000"/>
              </a:lnSpc>
            </a:pPr>
            <a:r>
              <a:rPr lang="en-US" sz="2400" dirty="0">
                <a:solidFill>
                  <a:schemeClr val="tx1"/>
                </a:solidFill>
                <a:cs typeface="Times New Roman" panose="02020603050405020304" pitchFamily="18" charset="0"/>
              </a:rPr>
              <a:t>Carolina </a:t>
            </a:r>
            <a:r>
              <a:rPr lang="en-US" sz="2400" dirty="0" err="1">
                <a:solidFill>
                  <a:schemeClr val="tx1"/>
                </a:solidFill>
                <a:cs typeface="Times New Roman" panose="02020603050405020304" pitchFamily="18" charset="0"/>
              </a:rPr>
              <a:t>Natel</a:t>
            </a:r>
            <a:r>
              <a:rPr lang="en-US" sz="2400" dirty="0">
                <a:solidFill>
                  <a:schemeClr val="tx1"/>
                </a:solidFill>
                <a:cs typeface="Times New Roman" panose="02020603050405020304" pitchFamily="18" charset="0"/>
              </a:rPr>
              <a:t> de Moura</a:t>
            </a:r>
          </a:p>
          <a:p>
            <a:pPr>
              <a:lnSpc>
                <a:spcPct val="150000"/>
              </a:lnSpc>
            </a:pPr>
            <a:r>
              <a:rPr lang="en-US" sz="2400" dirty="0" err="1">
                <a:solidFill>
                  <a:schemeClr val="tx1"/>
                </a:solidFill>
                <a:cs typeface="Times New Roman" panose="02020603050405020304" pitchFamily="18" charset="0"/>
              </a:rPr>
              <a:t>Lulwama</a:t>
            </a:r>
            <a:r>
              <a:rPr lang="en-US" sz="2400" dirty="0">
                <a:solidFill>
                  <a:schemeClr val="tx1"/>
                </a:solidFill>
                <a:cs typeface="Times New Roman" panose="02020603050405020304" pitchFamily="18" charset="0"/>
              </a:rPr>
              <a:t> </a:t>
            </a:r>
            <a:r>
              <a:rPr lang="en-US" sz="2400" dirty="0" err="1">
                <a:solidFill>
                  <a:schemeClr val="tx1"/>
                </a:solidFill>
                <a:cs typeface="Times New Roman" panose="02020603050405020304" pitchFamily="18" charset="0"/>
              </a:rPr>
              <a:t>Mulalu</a:t>
            </a:r>
            <a:endParaRPr lang="en-US" sz="2400" dirty="0">
              <a:solidFill>
                <a:schemeClr val="tx1"/>
              </a:solidFill>
              <a:cs typeface="Times New Roman" panose="02020603050405020304" pitchFamily="18" charset="0"/>
            </a:endParaRPr>
          </a:p>
          <a:p>
            <a:pPr>
              <a:lnSpc>
                <a:spcPct val="150000"/>
              </a:lnSpc>
            </a:pPr>
            <a:r>
              <a:rPr lang="en-US" sz="2400" dirty="0">
                <a:solidFill>
                  <a:schemeClr val="tx1"/>
                </a:solidFill>
                <a:cs typeface="Times New Roman" panose="02020603050405020304" pitchFamily="18" charset="0"/>
              </a:rPr>
              <a:t>The CLASSIC development team at Environment and Climate Change Canada</a:t>
            </a:r>
          </a:p>
        </p:txBody>
      </p:sp>
    </p:spTree>
    <p:extLst>
      <p:ext uri="{BB962C8B-B14F-4D97-AF65-F5344CB8AC3E}">
        <p14:creationId xmlns:p14="http://schemas.microsoft.com/office/powerpoint/2010/main" val="41398808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66D46-7A2D-7330-0B45-9820BB23A9D3}"/>
              </a:ext>
            </a:extLst>
          </p:cNvPr>
          <p:cNvSpPr>
            <a:spLocks noGrp="1"/>
          </p:cNvSpPr>
          <p:nvPr>
            <p:ph type="title"/>
          </p:nvPr>
        </p:nvSpPr>
        <p:spPr>
          <a:xfrm>
            <a:off x="4877837" y="647758"/>
            <a:ext cx="2786149" cy="1325563"/>
          </a:xfrm>
        </p:spPr>
        <p:txBody>
          <a:bodyPr/>
          <a:lstStyle/>
          <a:p>
            <a:r>
              <a:rPr lang="en-US" dirty="0"/>
              <a:t>Exit Survey</a:t>
            </a:r>
          </a:p>
        </p:txBody>
      </p:sp>
      <p:pic>
        <p:nvPicPr>
          <p:cNvPr id="10242" name="Picture 2">
            <a:extLst>
              <a:ext uri="{FF2B5EF4-FFF2-40B4-BE49-F238E27FC236}">
                <a16:creationId xmlns:a16="http://schemas.microsoft.com/office/drawing/2014/main" id="{FCA87E32-90BF-8CF2-107C-73C6FBFD6D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859" y="2660043"/>
            <a:ext cx="3352107" cy="3352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539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A8636-15D4-F772-B317-995EAF7D84E5}"/>
              </a:ext>
            </a:extLst>
          </p:cNvPr>
          <p:cNvSpPr>
            <a:spLocks noGrp="1"/>
          </p:cNvSpPr>
          <p:nvPr>
            <p:ph type="title"/>
          </p:nvPr>
        </p:nvSpPr>
        <p:spPr/>
        <p:txBody>
          <a:bodyPr/>
          <a:lstStyle/>
          <a:p>
            <a:r>
              <a:rPr lang="en-US" dirty="0"/>
              <a:t>What is Digital Research Infrastructure?</a:t>
            </a:r>
          </a:p>
        </p:txBody>
      </p:sp>
    </p:spTree>
    <p:extLst>
      <p:ext uri="{BB962C8B-B14F-4D97-AF65-F5344CB8AC3E}">
        <p14:creationId xmlns:p14="http://schemas.microsoft.com/office/powerpoint/2010/main" val="771389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44E86-7722-8384-FBEC-F8AF2581B9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9E3ADE-9C25-F475-33FA-2F30992515BA}"/>
              </a:ext>
            </a:extLst>
          </p:cNvPr>
          <p:cNvSpPr>
            <a:spLocks noGrp="1"/>
          </p:cNvSpPr>
          <p:nvPr>
            <p:ph type="title"/>
          </p:nvPr>
        </p:nvSpPr>
        <p:spPr/>
        <p:txBody>
          <a:bodyPr/>
          <a:lstStyle/>
          <a:p>
            <a:r>
              <a:rPr lang="en-US" dirty="0"/>
              <a:t>What is Digital Research Infrastructure?</a:t>
            </a:r>
          </a:p>
        </p:txBody>
      </p:sp>
      <p:sp>
        <p:nvSpPr>
          <p:cNvPr id="3" name="Content Placeholder 2">
            <a:extLst>
              <a:ext uri="{FF2B5EF4-FFF2-40B4-BE49-F238E27FC236}">
                <a16:creationId xmlns:a16="http://schemas.microsoft.com/office/drawing/2014/main" id="{614BC4C0-01FF-D830-9470-78FC26CF1302}"/>
              </a:ext>
            </a:extLst>
          </p:cNvPr>
          <p:cNvSpPr>
            <a:spLocks noGrp="1"/>
          </p:cNvSpPr>
          <p:nvPr>
            <p:ph idx="1"/>
          </p:nvPr>
        </p:nvSpPr>
        <p:spPr>
          <a:xfrm>
            <a:off x="838200" y="1825625"/>
            <a:ext cx="5645727" cy="4525299"/>
          </a:xfrm>
        </p:spPr>
        <p:txBody>
          <a:bodyPr>
            <a:normAutofit/>
          </a:bodyPr>
          <a:lstStyle/>
          <a:p>
            <a:pPr algn="l">
              <a:spcAft>
                <a:spcPts val="750"/>
              </a:spcAft>
              <a:buFont typeface="Arial" panose="020B0604020202020204" pitchFamily="34" charset="0"/>
              <a:buChar char="•"/>
            </a:pPr>
            <a:r>
              <a:rPr lang="en-CA" b="1" i="0" dirty="0">
                <a:solidFill>
                  <a:srgbClr val="333333"/>
                </a:solidFill>
                <a:effectLst/>
              </a:rPr>
              <a:t>data management (DM)</a:t>
            </a:r>
            <a:endParaRPr lang="en-CA" dirty="0">
              <a:solidFill>
                <a:srgbClr val="333333"/>
              </a:solidFill>
            </a:endParaRPr>
          </a:p>
          <a:p>
            <a:pPr algn="l">
              <a:spcAft>
                <a:spcPts val="750"/>
              </a:spcAft>
              <a:buFont typeface="Arial" panose="020B0604020202020204" pitchFamily="34" charset="0"/>
              <a:buChar char="•"/>
            </a:pPr>
            <a:endParaRPr lang="en-CA" b="1" i="0" dirty="0">
              <a:solidFill>
                <a:srgbClr val="333333"/>
              </a:solidFill>
              <a:effectLst/>
            </a:endParaRPr>
          </a:p>
          <a:p>
            <a:pPr algn="l">
              <a:spcAft>
                <a:spcPts val="750"/>
              </a:spcAft>
              <a:buFont typeface="Arial" panose="020B0604020202020204" pitchFamily="34" charset="0"/>
              <a:buChar char="•"/>
            </a:pPr>
            <a:r>
              <a:rPr lang="en-CA" b="1" i="0" dirty="0">
                <a:solidFill>
                  <a:srgbClr val="333333"/>
                </a:solidFill>
                <a:effectLst/>
              </a:rPr>
              <a:t>research software (RS)</a:t>
            </a:r>
            <a:endParaRPr lang="en-CA" dirty="0">
              <a:solidFill>
                <a:srgbClr val="333333"/>
              </a:solidFill>
            </a:endParaRPr>
          </a:p>
          <a:p>
            <a:pPr algn="l">
              <a:spcAft>
                <a:spcPts val="750"/>
              </a:spcAft>
              <a:buFont typeface="Arial" panose="020B0604020202020204" pitchFamily="34" charset="0"/>
              <a:buChar char="•"/>
            </a:pPr>
            <a:endParaRPr lang="en-CA" b="1" i="0" dirty="0">
              <a:solidFill>
                <a:srgbClr val="333333"/>
              </a:solidFill>
              <a:effectLst/>
            </a:endParaRPr>
          </a:p>
          <a:p>
            <a:pPr algn="l">
              <a:spcAft>
                <a:spcPts val="750"/>
              </a:spcAft>
              <a:buFont typeface="Arial" panose="020B0604020202020204" pitchFamily="34" charset="0"/>
              <a:buChar char="•"/>
            </a:pPr>
            <a:r>
              <a:rPr lang="en-CA" b="1" i="0" dirty="0">
                <a:solidFill>
                  <a:srgbClr val="333333"/>
                </a:solidFill>
                <a:effectLst/>
              </a:rPr>
              <a:t>advanced research computing (ARC)</a:t>
            </a:r>
            <a:endParaRPr lang="en-CA" b="0" i="0" dirty="0">
              <a:solidFill>
                <a:srgbClr val="333333"/>
              </a:solidFill>
              <a:effectLst/>
            </a:endParaRPr>
          </a:p>
        </p:txBody>
      </p:sp>
    </p:spTree>
    <p:extLst>
      <p:ext uri="{BB962C8B-B14F-4D97-AF65-F5344CB8AC3E}">
        <p14:creationId xmlns:p14="http://schemas.microsoft.com/office/powerpoint/2010/main" val="3471139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1601</TotalTime>
  <Words>2973</Words>
  <Application>Microsoft Macintosh PowerPoint</Application>
  <PresentationFormat>Widescreen</PresentationFormat>
  <Paragraphs>483</Paragraphs>
  <Slides>76</Slides>
  <Notes>48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76</vt:i4>
      </vt:variant>
    </vt:vector>
  </HeadingPairs>
  <TitlesOfParts>
    <vt:vector size="89" baseType="lpstr">
      <vt:lpstr>Aptos</vt:lpstr>
      <vt:lpstr>Aptos Display</vt:lpstr>
      <vt:lpstr>Arial</vt:lpstr>
      <vt:lpstr>Cambria Math</vt:lpstr>
      <vt:lpstr>Google Sans</vt:lpstr>
      <vt:lpstr>Helvetica</vt:lpstr>
      <vt:lpstr>Menlo</vt:lpstr>
      <vt:lpstr>Montserrat</vt:lpstr>
      <vt:lpstr>Nunito</vt:lpstr>
      <vt:lpstr>Public Sans</vt:lpstr>
      <vt:lpstr>system-ui</vt:lpstr>
      <vt:lpstr>Times New Roman</vt:lpstr>
      <vt:lpstr>Office Theme</vt:lpstr>
      <vt:lpstr>PowerPoint Presentation</vt:lpstr>
      <vt:lpstr>PowerPoint Presentation</vt:lpstr>
      <vt:lpstr>Welcome!</vt:lpstr>
      <vt:lpstr>About this Workshop</vt:lpstr>
      <vt:lpstr>Goals of this workshop</vt:lpstr>
      <vt:lpstr>Schedule</vt:lpstr>
      <vt:lpstr>Digital Research Alliance of Canada (DRAC)</vt:lpstr>
      <vt:lpstr>What is Digital Research Infrastructure?</vt:lpstr>
      <vt:lpstr>What is Digital Research Infrastructure?</vt:lpstr>
      <vt:lpstr>What is Digital Research Infrastructure?</vt:lpstr>
      <vt:lpstr>What is Digital Research Infrastructure?</vt:lpstr>
      <vt:lpstr>What is Digital Research Infrastructure?</vt:lpstr>
      <vt:lpstr>What is Digital Research Infrastructure?</vt:lpstr>
      <vt:lpstr>What is Digital Research Infrastructure?</vt:lpstr>
      <vt:lpstr>What is Digital Research Infrastructure?</vt:lpstr>
      <vt:lpstr>Advanced Research Computing (ARC)</vt:lpstr>
      <vt:lpstr>Advanced Research Computing (ARC)</vt:lpstr>
      <vt:lpstr>Advanced Research Computing (ARC)</vt:lpstr>
      <vt:lpstr>ARC Examples</vt:lpstr>
      <vt:lpstr>ARC Examples</vt:lpstr>
      <vt:lpstr>ARC Examples</vt:lpstr>
      <vt:lpstr>Advanced Research Computing (ARC)</vt:lpstr>
      <vt:lpstr>ARC Examples</vt:lpstr>
      <vt:lpstr>Terrestrial Biosphere Models (TBMs)</vt:lpstr>
      <vt:lpstr>Terrestrial Biosphere Models (TBMs)</vt:lpstr>
      <vt:lpstr>Terrestrial Biosphere Models (TBMs)</vt:lpstr>
      <vt:lpstr>Terrestrial Biosphere Models (TBMs)</vt:lpstr>
      <vt:lpstr>Terrestrial Biosphere Models (TBMs)</vt:lpstr>
      <vt:lpstr>TBMs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CLASSIC</vt:lpstr>
      <vt:lpstr>CLASSIC</vt:lpstr>
      <vt:lpstr>What we’ll do today</vt:lpstr>
      <vt:lpstr>What we’ll do today</vt:lpstr>
      <vt:lpstr>What we’ll do today</vt:lpstr>
      <vt:lpstr>What we’ll do today</vt:lpstr>
      <vt:lpstr>What we’ll do today</vt:lpstr>
      <vt:lpstr>Using the Terminal</vt:lpstr>
      <vt:lpstr>PowerPoint Presentation</vt:lpstr>
      <vt:lpstr>PowerPoint Presentation</vt:lpstr>
      <vt:lpstr>Using a High Performance Computer (HPC)</vt:lpstr>
      <vt:lpstr>Using a High Performance Computer (HPC)</vt:lpstr>
      <vt:lpstr>Graphical User Interface</vt:lpstr>
      <vt:lpstr>Terminology</vt:lpstr>
      <vt:lpstr>The Terminal</vt:lpstr>
      <vt:lpstr>Terminology</vt:lpstr>
      <vt:lpstr>The Terminal</vt:lpstr>
      <vt:lpstr>Terminology</vt:lpstr>
      <vt:lpstr>Terminal Activity</vt:lpstr>
      <vt:lpstr>Bash Commands</vt:lpstr>
      <vt:lpstr>Bash Commands</vt:lpstr>
      <vt:lpstr>Bash Commands</vt:lpstr>
      <vt:lpstr>Bash Commands</vt:lpstr>
      <vt:lpstr>Bash Commands</vt:lpstr>
      <vt:lpstr>Activity</vt:lpstr>
      <vt:lpstr>Running CLASSIC on an HPC</vt:lpstr>
      <vt:lpstr>Login to JupyterHub</vt:lpstr>
      <vt:lpstr>Environment Configuration</vt:lpstr>
      <vt:lpstr>Environment Configuration</vt:lpstr>
      <vt:lpstr>Preparing to run our job</vt:lpstr>
      <vt:lpstr>Preparing to run our job</vt:lpstr>
      <vt:lpstr>Job Script</vt:lpstr>
      <vt:lpstr>PowerPoint Presentation</vt:lpstr>
      <vt:lpstr>Job Script</vt:lpstr>
      <vt:lpstr>Job Script</vt:lpstr>
      <vt:lpstr>Thank-you!!</vt:lpstr>
      <vt:lpstr>Exit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Renee Hall</dc:creator>
  <cp:lastModifiedBy>Renee Hall</cp:lastModifiedBy>
  <cp:revision>12</cp:revision>
  <dcterms:created xsi:type="dcterms:W3CDTF">2025-01-13T14:41:47Z</dcterms:created>
  <dcterms:modified xsi:type="dcterms:W3CDTF">2025-04-17T14:45:56Z</dcterms:modified>
</cp:coreProperties>
</file>